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86" r:id="rId35"/>
    <p:sldId id="280" r:id="rId36"/>
    <p:sldId id="298" r:id="rId37"/>
    <p:sldId id="297" r:id="rId38"/>
    <p:sldId id="299" r:id="rId39"/>
    <p:sldId id="300" r:id="rId40"/>
    <p:sldId id="291" r:id="rId41"/>
    <p:sldId id="292" r:id="rId42"/>
    <p:sldId id="293" r:id="rId43"/>
    <p:sldId id="294" r:id="rId44"/>
    <p:sldId id="295" r:id="rId45"/>
    <p:sldId id="296" r:id="rId46"/>
    <p:sldId id="301" r:id="rId47"/>
    <p:sldId id="318" r:id="rId48"/>
    <p:sldId id="303" r:id="rId49"/>
    <p:sldId id="304" r:id="rId50"/>
    <p:sldId id="305" r:id="rId51"/>
    <p:sldId id="306" r:id="rId52"/>
    <p:sldId id="307" r:id="rId53"/>
    <p:sldId id="308" r:id="rId54"/>
    <p:sldId id="319" r:id="rId55"/>
    <p:sldId id="317" r:id="rId56"/>
    <p:sldId id="316" r:id="rId57"/>
    <p:sldId id="309" r:id="rId58"/>
    <p:sldId id="310" r:id="rId59"/>
    <p:sldId id="315" r:id="rId60"/>
    <p:sldId id="311" r:id="rId61"/>
    <p:sldId id="312" r:id="rId62"/>
    <p:sldId id="313" r:id="rId63"/>
    <p:sldId id="302" r:id="rId64"/>
    <p:sldId id="314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3" autoAdjust="0"/>
    <p:restoredTop sz="94660"/>
  </p:normalViewPr>
  <p:slideViewPr>
    <p:cSldViewPr>
      <p:cViewPr varScale="1">
        <p:scale>
          <a:sx n="114" d="100"/>
          <a:sy n="114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2323-5F92-4600-A682-2285B1043362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15427-87D6-4F8F-AB83-260CBDC07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5427-87D6-4F8F-AB83-260CBDC07C8D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65429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00"/>
                </a:solidFill>
              </a:rPr>
              <a:t>ЭТИХ  ДНЕЙ НЕ СМОЛКНЕТ СЛАВА!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14353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переводе с  греческого языка этот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цветок называется «львиная лапа», он растёт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высокогорных районах Европы и Азии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и символизирует  труднодоступность, любовь и удачу. Фашистское командование операции по захвату Кавказа дало имя этого цветка.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Как оно звучит?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Эдельвейс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5361" name="Picture 1" descr="C:\Users\Admin\Desktop\эдельвей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4421190" cy="442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Почему враг так ожесточённо рвался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к городу Владикавказу в 1942г.?</a:t>
            </a:r>
          </a:p>
          <a:p>
            <a:pPr algn="ctr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Из Владикавказа открывалась прямая дорога к грозненской и </a:t>
            </a:r>
            <a:r>
              <a:rPr lang="ru-RU" sz="3600" dirty="0" err="1" smtClean="0">
                <a:solidFill>
                  <a:schemeClr val="bg1"/>
                </a:solidFill>
              </a:rPr>
              <a:t>бакинской</a:t>
            </a:r>
            <a:r>
              <a:rPr lang="ru-RU" sz="3600" dirty="0" smtClean="0">
                <a:solidFill>
                  <a:schemeClr val="bg1"/>
                </a:solidFill>
              </a:rPr>
              <a:t> нефти.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Владикавказ - это последняя преграда на пути в Закавказье по Военно-Грузинской дороге.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После неудачного прорыва через Моздок, в сентябре 1942г. фашисты решили прорваться к Владикавказу через </a:t>
            </a:r>
            <a:r>
              <a:rPr lang="ru-RU" sz="3600" b="1" dirty="0" err="1" smtClean="0">
                <a:solidFill>
                  <a:schemeClr val="bg1"/>
                </a:solidFill>
              </a:rPr>
              <a:t>Арджинараг</a:t>
            </a:r>
            <a:r>
              <a:rPr lang="ru-RU" sz="3600" dirty="0" smtClean="0">
                <a:solidFill>
                  <a:schemeClr val="bg1"/>
                </a:solidFill>
              </a:rPr>
              <a:t> – северные ворота на Осетинскую равнину.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Но они стали для врага неприступной крепостью.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Как по-русски называют это место?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Эльхотовские</a:t>
            </a:r>
            <a:r>
              <a:rPr lang="ru-RU" sz="4000" b="1" dirty="0" smtClean="0">
                <a:solidFill>
                  <a:schemeClr val="bg1"/>
                </a:solidFill>
              </a:rPr>
              <a:t>  ворота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265" name="Picture 1" descr="C:\Users\Admin\Desktop\Эльхотовские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752480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Какой населённый пункт назвали ключ от Владикавказа?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селение</a:t>
            </a: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МАЙРАМАДАГ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Какой род войск представляли защитники </a:t>
            </a:r>
            <a:r>
              <a:rPr lang="ru-RU" sz="4000" dirty="0" err="1" smtClean="0">
                <a:solidFill>
                  <a:schemeClr val="bg1"/>
                </a:solidFill>
              </a:rPr>
              <a:t>Майрамадага</a:t>
            </a:r>
            <a:r>
              <a:rPr lang="ru-RU" sz="4000" dirty="0" smtClean="0">
                <a:solidFill>
                  <a:schemeClr val="bg1"/>
                </a:solidFill>
              </a:rPr>
              <a:t>?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морская пехота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Назовите точную дату начала Великой Отечественной войны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Какого года рождения были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защитники </a:t>
            </a:r>
            <a:r>
              <a:rPr lang="ru-RU" sz="4000" dirty="0" err="1" smtClean="0">
                <a:solidFill>
                  <a:schemeClr val="bg1"/>
                </a:solidFill>
              </a:rPr>
              <a:t>Майрамадага</a:t>
            </a:r>
            <a:r>
              <a:rPr lang="ru-RU" sz="4000" dirty="0" smtClean="0">
                <a:solidFill>
                  <a:schemeClr val="bg1"/>
                </a:solidFill>
              </a:rPr>
              <a:t>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Защитниками </a:t>
            </a:r>
            <a:r>
              <a:rPr lang="ru-RU" sz="3600" dirty="0" err="1" smtClean="0">
                <a:solidFill>
                  <a:schemeClr val="bg1"/>
                </a:solidFill>
              </a:rPr>
              <a:t>Майрамадага</a:t>
            </a:r>
            <a:r>
              <a:rPr lang="ru-RU" sz="3600" dirty="0" smtClean="0">
                <a:solidFill>
                  <a:schemeClr val="bg1"/>
                </a:solidFill>
              </a:rPr>
              <a:t> были курсанты военных училищ в основном </a:t>
            </a:r>
            <a:r>
              <a:rPr lang="ru-RU" sz="3600" b="1" dirty="0" smtClean="0">
                <a:solidFill>
                  <a:schemeClr val="bg1"/>
                </a:solidFill>
              </a:rPr>
              <a:t>1924 </a:t>
            </a:r>
            <a:r>
              <a:rPr lang="ru-RU" sz="3600" dirty="0" smtClean="0">
                <a:solidFill>
                  <a:schemeClr val="bg1"/>
                </a:solidFill>
              </a:rPr>
              <a:t>года рождения,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т.е. в 1942 г. им было по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18</a:t>
            </a:r>
            <a:r>
              <a:rPr lang="ru-RU" sz="3600" dirty="0" smtClean="0">
                <a:solidFill>
                  <a:schemeClr val="bg1"/>
                </a:solidFill>
              </a:rPr>
              <a:t> лет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Что сбрасывали фашисты на </a:t>
            </a:r>
            <a:r>
              <a:rPr lang="ru-RU" sz="4000" dirty="0" err="1" smtClean="0">
                <a:solidFill>
                  <a:schemeClr val="bg1"/>
                </a:solidFill>
              </a:rPr>
              <a:t>Майрамадаг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в качестве психологической атаки?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пустые бочки и куски рельсов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В обороне села </a:t>
            </a:r>
            <a:r>
              <a:rPr lang="ru-RU" sz="4000" dirty="0" err="1" smtClean="0">
                <a:solidFill>
                  <a:schemeClr val="bg1"/>
                </a:solidFill>
              </a:rPr>
              <a:t>Майрамадаг</a:t>
            </a:r>
            <a:r>
              <a:rPr lang="ru-RU" sz="4000" dirty="0" smtClean="0">
                <a:solidFill>
                  <a:schemeClr val="bg1"/>
                </a:solidFill>
              </a:rPr>
              <a:t> и </a:t>
            </a:r>
            <a:r>
              <a:rPr lang="ru-RU" sz="4000" dirty="0" err="1" smtClean="0">
                <a:solidFill>
                  <a:schemeClr val="bg1"/>
                </a:solidFill>
              </a:rPr>
              <a:t>Суарского</a:t>
            </a:r>
            <a:r>
              <a:rPr lang="ru-RU" sz="4000" dirty="0" smtClean="0">
                <a:solidFill>
                  <a:schemeClr val="bg1"/>
                </a:solidFill>
              </a:rPr>
              <a:t> ущелья активное участие принимали и его жители.  А  чем отличился </a:t>
            </a:r>
            <a:r>
              <a:rPr lang="ru-RU" sz="4000" dirty="0" err="1" smtClean="0">
                <a:solidFill>
                  <a:schemeClr val="bg1"/>
                </a:solidFill>
              </a:rPr>
              <a:t>Тасолтан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Базров</a:t>
            </a:r>
            <a:r>
              <a:rPr lang="ru-RU" sz="4000" dirty="0" smtClean="0">
                <a:solidFill>
                  <a:schemeClr val="bg1"/>
                </a:solidFill>
              </a:rPr>
              <a:t>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dirty="0" err="1" smtClean="0">
                <a:solidFill>
                  <a:schemeClr val="bg1"/>
                </a:solidFill>
              </a:rPr>
              <a:t>Тасолтану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</a:rPr>
              <a:t>Базрову</a:t>
            </a:r>
            <a:r>
              <a:rPr lang="ru-RU" sz="4400" dirty="0" smtClean="0">
                <a:solidFill>
                  <a:schemeClr val="bg1"/>
                </a:solidFill>
              </a:rPr>
              <a:t> было </a:t>
            </a:r>
            <a:r>
              <a:rPr lang="ru-RU" sz="4400" b="1" dirty="0" smtClean="0">
                <a:solidFill>
                  <a:schemeClr val="bg1"/>
                </a:solidFill>
              </a:rPr>
              <a:t>100</a:t>
            </a:r>
            <a:r>
              <a:rPr lang="ru-RU" sz="4400" dirty="0" smtClean="0">
                <a:solidFill>
                  <a:schemeClr val="bg1"/>
                </a:solidFill>
              </a:rPr>
              <a:t> лет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Пётр </a:t>
            </a:r>
            <a:r>
              <a:rPr lang="ru-RU" sz="4000" dirty="0" err="1" smtClean="0">
                <a:solidFill>
                  <a:schemeClr val="bg1"/>
                </a:solidFill>
              </a:rPr>
              <a:t>Барбашов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АлександрМатросов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Лазарь Дзотов.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Что объединяет эти имена?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все они совершили один и тот же подвиг – закрыли своим телом амбразуру вражеского дзота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Какое воинское звание имел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Пётр </a:t>
            </a:r>
            <a:r>
              <a:rPr lang="ru-RU" sz="4000" dirty="0" err="1" smtClean="0">
                <a:solidFill>
                  <a:schemeClr val="bg1"/>
                </a:solidFill>
              </a:rPr>
              <a:t>Барбашёв</a:t>
            </a:r>
            <a:r>
              <a:rPr lang="ru-RU" sz="4000" dirty="0" smtClean="0">
                <a:solidFill>
                  <a:schemeClr val="bg1"/>
                </a:solidFill>
              </a:rPr>
              <a:t>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младший сержант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командир отделения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34-го мотострелкового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полка НКВД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\Desktop\Барбашёв_Пётр_Парфёновича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577" y="1714488"/>
            <a:ext cx="326453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22 июня 1941года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Как помогли сохранить память о героях Великой Отечественной войны Сергей </a:t>
            </a:r>
            <a:r>
              <a:rPr lang="ru-RU" sz="4000" b="1" dirty="0" smtClean="0">
                <a:solidFill>
                  <a:schemeClr val="bg1"/>
                </a:solidFill>
              </a:rPr>
              <a:t>Санакоев</a:t>
            </a:r>
            <a:r>
              <a:rPr lang="ru-RU" sz="4000" dirty="0" smtClean="0">
                <a:solidFill>
                  <a:schemeClr val="bg1"/>
                </a:solidFill>
              </a:rPr>
              <a:t> и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Борис </a:t>
            </a:r>
            <a:r>
              <a:rPr lang="ru-RU" sz="4000" b="1" dirty="0" smtClean="0">
                <a:solidFill>
                  <a:schemeClr val="bg1"/>
                </a:solidFill>
              </a:rPr>
              <a:t>Тотиев</a:t>
            </a:r>
            <a:r>
              <a:rPr lang="ru-RU" sz="4000" dirty="0" smtClean="0">
                <a:solidFill>
                  <a:schemeClr val="bg1"/>
                </a:solidFill>
              </a:rPr>
              <a:t>?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000108"/>
          </a:xfrm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38055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8914" name="Picture 2" descr="C:\Users\Admin\Desktop\Газдано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741" y="2500307"/>
            <a:ext cx="4048383" cy="3032608"/>
          </a:xfrm>
          <a:prstGeom prst="rect">
            <a:avLst/>
          </a:prstGeom>
          <a:noFill/>
        </p:spPr>
      </p:pic>
      <p:pic>
        <p:nvPicPr>
          <p:cNvPr id="38915" name="Picture 3" descr="C:\Users\Admin\Desktop\Барбаш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3786214" cy="28360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Это архитекторы, авторы памятников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братьям </a:t>
            </a:r>
            <a:r>
              <a:rPr lang="ru-RU" sz="3200" b="1" dirty="0" err="1" smtClean="0">
                <a:solidFill>
                  <a:schemeClr val="bg1"/>
                </a:solidFill>
              </a:rPr>
              <a:t>Газдановым</a:t>
            </a:r>
            <a:r>
              <a:rPr lang="ru-RU" sz="3200" dirty="0" smtClean="0">
                <a:solidFill>
                  <a:schemeClr val="bg1"/>
                </a:solidFill>
              </a:rPr>
              <a:t>   и    Петру </a:t>
            </a:r>
            <a:r>
              <a:rPr lang="ru-RU" sz="3200" b="1" dirty="0" err="1" smtClean="0">
                <a:solidFill>
                  <a:schemeClr val="bg1"/>
                </a:solidFill>
              </a:rPr>
              <a:t>Барбашову</a:t>
            </a:r>
            <a:endParaRPr lang="ru-RU" sz="3200" b="1" dirty="0" smtClean="0"/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Почему на открытии памятника семи братьям </a:t>
            </a:r>
            <a:r>
              <a:rPr lang="ru-RU" sz="4000" dirty="0" err="1" smtClean="0">
                <a:solidFill>
                  <a:schemeClr val="bg1"/>
                </a:solidFill>
              </a:rPr>
              <a:t>Газдановым</a:t>
            </a:r>
            <a:r>
              <a:rPr lang="ru-RU" sz="4000" dirty="0" smtClean="0">
                <a:solidFill>
                  <a:schemeClr val="bg1"/>
                </a:solidFill>
              </a:rPr>
              <a:t> присутствовали Расул Гамзатов и Ян Френкель?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на стихи Расула Гамзатова </a:t>
            </a:r>
            <a:r>
              <a:rPr lang="ru-RU" sz="4400" b="1" dirty="0" smtClean="0">
                <a:solidFill>
                  <a:schemeClr val="bg1"/>
                </a:solidFill>
              </a:rPr>
              <a:t>«Журавли» </a:t>
            </a:r>
            <a:r>
              <a:rPr lang="ru-RU" sz="4400" dirty="0" smtClean="0">
                <a:solidFill>
                  <a:schemeClr val="bg1"/>
                </a:solidFill>
              </a:rPr>
              <a:t>Ян Френкель написал музыку и по мотивам одноимённой песни  был создан этот памятник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Кто сможет продолжить первое четверостишие, написанное Расулом Гамзатовым: 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Мне кажется порою что……….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Мне кажется порою, что солдаты,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 кровавых не пришедшие полей,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не в землю нашу полегли когда-то,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 превратились в белых журавлей.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Немецкий ас, безнаказанно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разбойничавший в небе многих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европейских стран, был сбит отважной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лётчицей </a:t>
            </a:r>
            <a:r>
              <a:rPr lang="ru-RU" sz="3600" b="1" dirty="0" err="1" smtClean="0">
                <a:solidFill>
                  <a:schemeClr val="bg1"/>
                </a:solidFill>
              </a:rPr>
              <a:t>Илитой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Дауровой</a:t>
            </a:r>
            <a:r>
              <a:rPr lang="ru-RU" sz="3600" dirty="0" smtClean="0">
                <a:solidFill>
                  <a:schemeClr val="bg1"/>
                </a:solidFill>
              </a:rPr>
              <a:t>, и никак не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мог поверить, что  его сбила женщина.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Убедившись в последнем, он……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Что он сделал?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подарил ей часы в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знак восхищения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dmin\Desktop\Дау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3" y="1714488"/>
            <a:ext cx="325232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В Алагире каждый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расскажет вам о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Чабахан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Басиевой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хотя ее нет среди живых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уже больше 70 лет.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А что вам известно о ней?</a:t>
            </a:r>
            <a:r>
              <a:rPr lang="ru-RU" sz="3600" dirty="0" smtClean="0"/>
              <a:t> 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\Desktop\Чабах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428" y="1714488"/>
            <a:ext cx="268415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8062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Во время фашистской оккупации осенью-зимой 1942 года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учительница местной школы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000" dirty="0" err="1" smtClean="0">
                <a:solidFill>
                  <a:schemeClr val="bg1"/>
                </a:solidFill>
              </a:rPr>
              <a:t>Чабахан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Басиева</a:t>
            </a:r>
            <a:r>
              <a:rPr lang="ru-RU" sz="4000" dirty="0" smtClean="0">
                <a:solidFill>
                  <a:schemeClr val="bg1"/>
                </a:solidFill>
              </a:rPr>
              <a:t>, её мать и младший брат были расстреляны фашистами за отказ сотрудничать с ними. 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928694"/>
          </a:xfrm>
        </p:spPr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721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Кто выступил по радио 22 июня 1941 года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с официальным  сообщением советскому народу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о нападении фашистской Германии на Советский Союз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 и объявил о начале отечественной войны против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агрессора?</a:t>
            </a:r>
          </a:p>
          <a:p>
            <a:pPr algn="ctr">
              <a:buNone/>
            </a:pPr>
            <a:endParaRPr lang="ru-RU" sz="30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1. </a:t>
            </a:r>
            <a:r>
              <a:rPr lang="ru-RU" sz="3000" b="1" dirty="0" smtClean="0">
                <a:solidFill>
                  <a:schemeClr val="bg1"/>
                </a:solidFill>
              </a:rPr>
              <a:t>И.В.Сталин</a:t>
            </a:r>
            <a:r>
              <a:rPr lang="ru-RU" sz="3000" dirty="0" smtClean="0">
                <a:solidFill>
                  <a:schemeClr val="bg1"/>
                </a:solidFill>
              </a:rPr>
              <a:t> - глава советского правительства</a:t>
            </a:r>
          </a:p>
          <a:p>
            <a:pPr marL="651510" indent="-514350">
              <a:buAutoNum type="arabicPeriod"/>
            </a:pP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2. </a:t>
            </a:r>
            <a:r>
              <a:rPr lang="ru-RU" sz="3000" b="1" dirty="0" smtClean="0">
                <a:solidFill>
                  <a:schemeClr val="bg1"/>
                </a:solidFill>
              </a:rPr>
              <a:t>В.М.Молотов</a:t>
            </a:r>
            <a:r>
              <a:rPr lang="ru-RU" sz="3000" dirty="0" smtClean="0">
                <a:solidFill>
                  <a:schemeClr val="bg1"/>
                </a:solidFill>
              </a:rPr>
              <a:t> –народный комиссар иностранных дел СССР</a:t>
            </a:r>
          </a:p>
          <a:p>
            <a:pPr>
              <a:buNone/>
            </a:pP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3. </a:t>
            </a:r>
            <a:r>
              <a:rPr lang="ru-RU" sz="3000" b="1" dirty="0" smtClean="0">
                <a:solidFill>
                  <a:schemeClr val="bg1"/>
                </a:solidFill>
              </a:rPr>
              <a:t>Г.К.Жуков</a:t>
            </a:r>
            <a:r>
              <a:rPr lang="ru-RU" sz="3000" dirty="0" smtClean="0">
                <a:solidFill>
                  <a:schemeClr val="bg1"/>
                </a:solidFill>
              </a:rPr>
              <a:t> – генерал армии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Сколько наших земляков в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годы Великой Отечественной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войны получили высшее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воинское звание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Героя Советского Союза</a:t>
            </a:r>
            <a:r>
              <a:rPr lang="ru-RU" sz="4000" dirty="0" smtClean="0">
                <a:solidFill>
                  <a:schemeClr val="bg1"/>
                </a:solidFill>
              </a:rPr>
              <a:t>?   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79</a:t>
            </a:r>
            <a:r>
              <a:rPr lang="ru-RU" sz="4400" dirty="0" smtClean="0">
                <a:solidFill>
                  <a:schemeClr val="bg1"/>
                </a:solidFill>
              </a:rPr>
              <a:t> представителей Северной Осетии были удостоены звания Герой Советского Союза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Кто получил это звание дважды?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генерал армии И. А. Плиев и генерал-майор И. И. </a:t>
            </a:r>
            <a:r>
              <a:rPr lang="ru-RU" sz="4000" dirty="0" err="1" smtClean="0">
                <a:solidFill>
                  <a:schemeClr val="bg1"/>
                </a:solidFill>
              </a:rPr>
              <a:t>Фесин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071546"/>
          </a:xfrm>
        </p:spPr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smtClean="0">
                <a:solidFill>
                  <a:schemeClr val="bg1"/>
                </a:solidFill>
              </a:rPr>
              <a:t>5 тысяч наших земляков отдали свои жизни в боях за этот город, одна из его улиц носит имя Харитона </a:t>
            </a:r>
            <a:r>
              <a:rPr lang="ru-RU" sz="3600" b="1" dirty="0" err="1" smtClean="0">
                <a:solidFill>
                  <a:schemeClr val="bg1"/>
                </a:solidFill>
              </a:rPr>
              <a:t>Баразгова</a:t>
            </a:r>
            <a:r>
              <a:rPr lang="ru-RU" sz="3600" b="1" dirty="0" smtClean="0">
                <a:solidFill>
                  <a:schemeClr val="bg1"/>
                </a:solidFill>
              </a:rPr>
              <a:t>, а </a:t>
            </a:r>
            <a:r>
              <a:rPr lang="ru-RU" sz="3600" b="1" dirty="0" smtClean="0">
                <a:solidFill>
                  <a:schemeClr val="bg1"/>
                </a:solidFill>
              </a:rPr>
              <a:t>5 </a:t>
            </a:r>
            <a:r>
              <a:rPr lang="ru-RU" sz="3600" b="1" dirty="0" smtClean="0">
                <a:solidFill>
                  <a:schemeClr val="bg1"/>
                </a:solidFill>
              </a:rPr>
              <a:t>мая </a:t>
            </a:r>
            <a:r>
              <a:rPr lang="ru-RU" sz="3600" b="1" dirty="0" smtClean="0">
                <a:solidFill>
                  <a:schemeClr val="bg1"/>
                </a:solidFill>
              </a:rPr>
              <a:t>2017г. </a:t>
            </a:r>
            <a:r>
              <a:rPr lang="ru-RU" sz="3600" b="1" dirty="0" smtClean="0">
                <a:solidFill>
                  <a:schemeClr val="bg1"/>
                </a:solidFill>
              </a:rPr>
              <a:t>здесь был  открыт памятник воинам-осетинам, погибшим в ………….. битве.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О какой битве идёт речь и как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сейчас называется этот город?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5 тысяч </a:t>
            </a:r>
            <a:r>
              <a:rPr lang="ru-RU" sz="4400" dirty="0" smtClean="0">
                <a:solidFill>
                  <a:schemeClr val="bg1"/>
                </a:solidFill>
              </a:rPr>
              <a:t>наших земляков отдали свои жизни в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Сталинградской</a:t>
            </a:r>
            <a:r>
              <a:rPr lang="ru-RU" sz="4400" dirty="0" smtClean="0">
                <a:solidFill>
                  <a:schemeClr val="bg1"/>
                </a:solidFill>
              </a:rPr>
              <a:t> битве, сейчас Сталинград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называется  </a:t>
            </a:r>
            <a:r>
              <a:rPr lang="ru-RU" sz="4400" b="1" dirty="0" smtClean="0">
                <a:solidFill>
                  <a:schemeClr val="bg1"/>
                </a:solidFill>
              </a:rPr>
              <a:t>Волгоград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dmin\Desktop\ПАМЯТНИК ОСЕТИНАМ _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99" y="1857364"/>
            <a:ext cx="726286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972452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КОМУ ПОСВЯЩЕНЫ ЭТИ ПАМЯТНИКИ?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Ист. викторина  «Ратные страницы истории»\памятники\памятника-защитникам-Брестской-креп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9614" y="1500174"/>
            <a:ext cx="7058600" cy="52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Ист. викторина  «Ратные страницы истории»\памятники\Зо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3960" y="1600200"/>
            <a:ext cx="3748304" cy="5048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В.М.Молотов</a:t>
            </a:r>
            <a:r>
              <a:rPr lang="ru-RU" sz="3600" dirty="0" smtClean="0">
                <a:solidFill>
                  <a:schemeClr val="bg1"/>
                </a:solidFill>
              </a:rPr>
              <a:t> –народный комиссар иностранных дел СССР. 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И. В. Сталин  выступил по радио  с первым   обращением  к советскому народу после начала  войны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3 июля 1941 г.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Ист. викторина  «Ратные страницы истории»\памятники\Мамаев кург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643050"/>
            <a:ext cx="3761629" cy="50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Ист. викторина  «Ратные страницы истории»\памятники\Хатынь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09700"/>
            <a:ext cx="3908837" cy="521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Ист. викторина  «Ратные страницы истории»\памятники\Таня С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8767" y="1571612"/>
            <a:ext cx="7012257" cy="466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Ист. викторина  «Ратные страницы истории»\памятники\Трептов парк-Воин-освобод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90674"/>
            <a:ext cx="3357586" cy="51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защитникам Брестской крепости</a:t>
            </a:r>
          </a:p>
          <a:p>
            <a:r>
              <a:rPr lang="ru-RU" dirty="0" smtClean="0"/>
              <a:t>Зое Космодемьянской</a:t>
            </a:r>
          </a:p>
          <a:p>
            <a:r>
              <a:rPr lang="ru-RU" dirty="0" smtClean="0"/>
              <a:t>защитникам Сталинграда</a:t>
            </a:r>
          </a:p>
          <a:p>
            <a:r>
              <a:rPr lang="ru-RU" dirty="0" smtClean="0"/>
              <a:t>мирным жителям, сожжённым в белорусской деревне Хатыни</a:t>
            </a:r>
          </a:p>
          <a:p>
            <a:r>
              <a:rPr lang="ru-RU" dirty="0" smtClean="0"/>
              <a:t>Тане Савичевой, юной блокаднице</a:t>
            </a:r>
          </a:p>
          <a:p>
            <a:r>
              <a:rPr lang="ru-RU" dirty="0" smtClean="0"/>
              <a:t>Воину-освободителю в </a:t>
            </a:r>
            <a:r>
              <a:rPr lang="ru-RU" dirty="0" err="1" smtClean="0"/>
              <a:t>Трептов</a:t>
            </a:r>
            <a:r>
              <a:rPr lang="ru-RU" dirty="0" smtClean="0"/>
              <a:t>-парке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0412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Кто командовал Парадом Победы 1945 года и кто его принимал?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6552728" cy="23042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Командовал </a:t>
            </a:r>
            <a:r>
              <a:rPr lang="ru-RU" sz="4000" dirty="0" smtClean="0">
                <a:solidFill>
                  <a:schemeClr val="bg1"/>
                </a:solidFill>
              </a:rPr>
              <a:t>- маршал </a:t>
            </a:r>
            <a:r>
              <a:rPr lang="ru-RU" sz="4000" dirty="0" smtClean="0">
                <a:solidFill>
                  <a:schemeClr val="bg1"/>
                </a:solidFill>
              </a:rPr>
              <a:t>К.К.Рокоссовский, а принимал Парад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Победы </a:t>
            </a:r>
            <a:r>
              <a:rPr lang="ru-RU" sz="4000" dirty="0" smtClean="0">
                <a:solidFill>
                  <a:schemeClr val="bg1"/>
                </a:solidFill>
              </a:rPr>
              <a:t>- маршал </a:t>
            </a:r>
            <a:r>
              <a:rPr lang="ru-RU" sz="4000" dirty="0" err="1" smtClean="0">
                <a:solidFill>
                  <a:schemeClr val="bg1"/>
                </a:solidFill>
              </a:rPr>
              <a:t>Г.К.Жуков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4956043" cy="278777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6435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В годы Великой Отечественной	 войны он  сумел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обнаружить более 7 тысяч мин и 150 снарядов,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участвовал в разминировании дворцов над  Дунаем,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замков  Праги и соборов Вены.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 сентября 1944-го по август 1945 года, принимая участие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в разминировании на территории Румынии, Чехословакии, Венгрии и Австрии.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21 марта 1945г.  за успешное выполнение боевого задания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он был награждён медалью «За боевые заслуги».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В конце войны   был ранен и не смог самостоятельно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участвовать в  Параде Победы в Москве.   Сталин приказал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нести  его по Красной площади на своём кителе.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Кто он?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Джульба́рс</a:t>
            </a:r>
            <a:r>
              <a:rPr lang="ru-RU" sz="3600" dirty="0" smtClean="0">
                <a:solidFill>
                  <a:schemeClr val="bg1"/>
                </a:solidFill>
              </a:rPr>
              <a:t> — собака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минно-розыскной службы 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участник Великой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Отечественной войны.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Джульбар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988840"/>
            <a:ext cx="3059832" cy="454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7377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Марш сводных полков в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знаменитом Параде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Победы 1945 года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завершала колонна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солдат.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Что сделали эти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солдаты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и почему их руки были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 перчатках?</a:t>
            </a:r>
            <a:endParaRPr lang="ru-RU" sz="3600" dirty="0"/>
          </a:p>
        </p:txBody>
      </p:sp>
      <p:pic>
        <p:nvPicPr>
          <p:cNvPr id="2050" name="Picture 2" descr="C:\Users\Admin\Desktop\w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39614"/>
            <a:ext cx="3817260" cy="5418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142984"/>
          </a:xfrm>
        </p:spPr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71504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b="1" dirty="0" smtClean="0"/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Соотнеси военную операцию советских войск и её название: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071678"/>
          <a:ext cx="9144000" cy="485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47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ИСКРА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Курская битва и наступление по всему фронту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337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2.БАГРАТИОН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Контрнаступление Советских войск в ходе Сталинградской битвы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67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СУВОРОВ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Освобождение Смоленской и Калининской области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47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УРАН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Освобождение Белоруссии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159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КУТУЗОВ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Окружение и уничтожение остатков фашистских войск во главе с фельдмаршалом   Паулюсом в ходе Сталинградской битвы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7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САТУРН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Прорыв блокады Ленинграда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67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КОЛЬЦО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Разгром  противника на среднем Дону и последующего наступления на Ростов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 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Марш сводных полков в Параде Победы в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1945году завершала колонна солдат, нёсших 200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опущенных </a:t>
            </a:r>
            <a:r>
              <a:rPr lang="ru-RU" b="1" dirty="0" smtClean="0">
                <a:solidFill>
                  <a:schemeClr val="bg1"/>
                </a:solidFill>
              </a:rPr>
              <a:t>знамён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 штандартов  разгромленных немецких войск.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Эти </a:t>
            </a:r>
            <a:r>
              <a:rPr lang="ru-RU" b="1" dirty="0" smtClean="0">
                <a:solidFill>
                  <a:schemeClr val="bg1"/>
                </a:solidFill>
              </a:rPr>
              <a:t>знамёна под дробь барабанов были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брошены на  специальный помост у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подножия Мавзолея Ленина. А вечером того же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дня помост и все перчатки были сожжены.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Этот полководец 8 мая 1945 г. в - </a:t>
            </a:r>
            <a:r>
              <a:rPr lang="ru-RU" sz="3600" dirty="0" err="1" smtClean="0">
                <a:solidFill>
                  <a:schemeClr val="bg1"/>
                </a:solidFill>
              </a:rPr>
              <a:t>Карлсхорте</a:t>
            </a:r>
            <a:r>
              <a:rPr lang="ru-RU" sz="3600" dirty="0" smtClean="0">
                <a:solidFill>
                  <a:schemeClr val="bg1"/>
                </a:solidFill>
              </a:rPr>
              <a:t> принял от немецкого фельдмаршала В.Фон </a:t>
            </a:r>
            <a:r>
              <a:rPr lang="ru-RU" sz="3600" dirty="0" err="1" smtClean="0">
                <a:solidFill>
                  <a:schemeClr val="bg1"/>
                </a:solidFill>
              </a:rPr>
              <a:t>Кейтеля</a:t>
            </a:r>
            <a:r>
              <a:rPr lang="ru-RU" sz="3600" dirty="0" smtClean="0">
                <a:solidFill>
                  <a:schemeClr val="bg1"/>
                </a:solidFill>
              </a:rPr>
              <a:t> безоговорочную капитуляцию фашистской Германии.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Назовите этого полководца.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 </a:t>
            </a:r>
            <a:r>
              <a:rPr lang="ru-RU" sz="5400" i="1" dirty="0" smtClean="0">
                <a:solidFill>
                  <a:schemeClr val="bg1"/>
                </a:solidFill>
              </a:rPr>
              <a:t>Жуков К.Г</a:t>
            </a:r>
            <a:r>
              <a:rPr lang="ru-RU" sz="5400" i="1" dirty="0" smtClean="0">
                <a:solidFill>
                  <a:schemeClr val="bg1"/>
                </a:solidFill>
              </a:rPr>
              <a:t>. – маршал Победы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54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НИКТО НЕ ЗАБЫТ, </a:t>
            </a:r>
            <a:br>
              <a:rPr lang="ru-RU" dirty="0" smtClean="0"/>
            </a:br>
            <a:r>
              <a:rPr lang="ru-RU" dirty="0" smtClean="0"/>
              <a:t>                            НИЧТО НЕ ЗАБЫТО!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НИКТО НА ЗАБЫТ</a:t>
            </a:r>
            <a:endParaRPr lang="ru-RU" dirty="0"/>
          </a:p>
        </p:txBody>
      </p:sp>
      <p:pic>
        <p:nvPicPr>
          <p:cNvPr id="2050" name="Picture 2" descr="C:\Users\Admin\Desktop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0175"/>
            <a:ext cx="7976421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071546"/>
          </a:xfrm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429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1-Е; 2-Г; 3-В; 4-Б; 5-А; 6-Ж; 7-Д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57364"/>
          <a:ext cx="8929718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183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ИСКРА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Прорыв блокады Ленинграда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55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2.БАГРАТИОН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Освобождение Белоруссии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319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СУВОРОВ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Освобождение Смоленской и Калининской области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44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УРАН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Контрнаступление Советских войск в ходе Сталинградской битвы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722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КУТУЗОВ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Курская битва и наступление по всему фронту</a:t>
                      </a:r>
                      <a:endParaRPr lang="ru-RU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177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САТУРН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Разгром  противника на среднем Дону и последующего наступления на Ростов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 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8646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КОЛЬЦО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Ж.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Окружение и уничтожение остатков фашистских войск во главе с фельдмаршалом Паулюсом в ходе Сталинградской битвы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00108"/>
          </a:xfrm>
        </p:spPr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78645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Соотнеси военную операцию фашистских войск и её название: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1.</a:t>
            </a:r>
            <a:r>
              <a:rPr lang="ru-RU" sz="3600" b="1" i="1" dirty="0" smtClean="0">
                <a:solidFill>
                  <a:schemeClr val="bg1"/>
                </a:solidFill>
              </a:rPr>
              <a:t>Тайфун </a:t>
            </a:r>
            <a:r>
              <a:rPr lang="ru-RU" sz="3600" i="1" dirty="0" smtClean="0">
                <a:solidFill>
                  <a:schemeClr val="bg1"/>
                </a:solidFill>
              </a:rPr>
              <a:t>            </a:t>
            </a:r>
            <a:r>
              <a:rPr lang="ru-RU" sz="3600" i="1" smtClean="0">
                <a:solidFill>
                  <a:schemeClr val="bg1"/>
                </a:solidFill>
              </a:rPr>
              <a:t>А. захват  </a:t>
            </a:r>
            <a:r>
              <a:rPr lang="ru-RU" sz="3600" i="1" dirty="0" smtClean="0">
                <a:solidFill>
                  <a:schemeClr val="bg1"/>
                </a:solidFill>
              </a:rPr>
              <a:t>Курска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2.</a:t>
            </a:r>
            <a:r>
              <a:rPr lang="ru-RU" sz="3600" b="1" i="1" dirty="0" smtClean="0">
                <a:solidFill>
                  <a:schemeClr val="bg1"/>
                </a:solidFill>
              </a:rPr>
              <a:t>Барбаросса</a:t>
            </a:r>
            <a:r>
              <a:rPr lang="ru-RU" sz="3600" i="1" dirty="0" smtClean="0">
                <a:solidFill>
                  <a:schemeClr val="bg1"/>
                </a:solidFill>
              </a:rPr>
              <a:t>     Б. наступление на Москву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3.</a:t>
            </a:r>
            <a:r>
              <a:rPr lang="ru-RU" sz="3600" b="1" i="1" dirty="0" smtClean="0">
                <a:solidFill>
                  <a:schemeClr val="bg1"/>
                </a:solidFill>
              </a:rPr>
              <a:t>Цитадель</a:t>
            </a:r>
            <a:r>
              <a:rPr lang="ru-RU" sz="3600" i="1" dirty="0" smtClean="0">
                <a:solidFill>
                  <a:schemeClr val="bg1"/>
                </a:solidFill>
              </a:rPr>
              <a:t>       В. разгром и захват СССР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14948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1.</a:t>
            </a:r>
            <a:r>
              <a:rPr lang="ru-RU" sz="3600" b="1" i="1" dirty="0" smtClean="0">
                <a:solidFill>
                  <a:schemeClr val="bg1"/>
                </a:solidFill>
              </a:rPr>
              <a:t>Тайфун </a:t>
            </a:r>
            <a:r>
              <a:rPr lang="ru-RU" sz="3600" i="1" dirty="0" smtClean="0">
                <a:solidFill>
                  <a:schemeClr val="bg1"/>
                </a:solidFill>
              </a:rPr>
              <a:t>            </a:t>
            </a:r>
            <a:r>
              <a:rPr lang="ru-RU" sz="3600" b="1" i="1" dirty="0" smtClean="0">
                <a:solidFill>
                  <a:schemeClr val="bg1"/>
                </a:solidFill>
              </a:rPr>
              <a:t>А.</a:t>
            </a:r>
            <a:r>
              <a:rPr lang="ru-RU" sz="3600" i="1" dirty="0" smtClean="0">
                <a:solidFill>
                  <a:schemeClr val="bg1"/>
                </a:solidFill>
              </a:rPr>
              <a:t> наступление на Москву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2.</a:t>
            </a:r>
            <a:r>
              <a:rPr lang="ru-RU" sz="3600" b="1" i="1" dirty="0" smtClean="0">
                <a:solidFill>
                  <a:schemeClr val="bg1"/>
                </a:solidFill>
              </a:rPr>
              <a:t>Барбаросса</a:t>
            </a:r>
            <a:r>
              <a:rPr lang="ru-RU" sz="3600" i="1" dirty="0" smtClean="0">
                <a:solidFill>
                  <a:schemeClr val="bg1"/>
                </a:solidFill>
              </a:rPr>
              <a:t>     </a:t>
            </a:r>
            <a:r>
              <a:rPr lang="ru-RU" sz="3600" b="1" i="1" dirty="0" smtClean="0">
                <a:solidFill>
                  <a:schemeClr val="bg1"/>
                </a:solidFill>
              </a:rPr>
              <a:t>Б.</a:t>
            </a:r>
            <a:r>
              <a:rPr lang="ru-RU" sz="3600" i="1" dirty="0" smtClean="0">
                <a:solidFill>
                  <a:schemeClr val="bg1"/>
                </a:solidFill>
              </a:rPr>
              <a:t> разгром и захват СССР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3.</a:t>
            </a:r>
            <a:r>
              <a:rPr lang="ru-RU" sz="3600" b="1" i="1" dirty="0" smtClean="0">
                <a:solidFill>
                  <a:schemeClr val="bg1"/>
                </a:solidFill>
              </a:rPr>
              <a:t>Цитадель</a:t>
            </a:r>
            <a:r>
              <a:rPr lang="ru-RU" sz="3600" i="1" dirty="0" smtClean="0">
                <a:solidFill>
                  <a:schemeClr val="bg1"/>
                </a:solidFill>
              </a:rPr>
              <a:t>       </a:t>
            </a:r>
            <a:r>
              <a:rPr lang="ru-RU" sz="3600" b="1" i="1" dirty="0" smtClean="0">
                <a:solidFill>
                  <a:schemeClr val="bg1"/>
                </a:solidFill>
              </a:rPr>
              <a:t>В.</a:t>
            </a:r>
            <a:r>
              <a:rPr lang="ru-RU" sz="3600" i="1" dirty="0" smtClean="0">
                <a:solidFill>
                  <a:schemeClr val="bg1"/>
                </a:solidFill>
              </a:rPr>
              <a:t> захват  Курска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</TotalTime>
  <Words>1039</Words>
  <Application>Microsoft Office PowerPoint</Application>
  <PresentationFormat>Экран (4:3)</PresentationFormat>
  <Paragraphs>258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ЭТИХ  ДНЕЙ НЕ СМОЛКНЕТ СЛАВА!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ОТВЕТ </vt:lpstr>
      <vt:lpstr> ОТВЕТ</vt:lpstr>
      <vt:lpstr>ВОПРОС 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Презентация PowerPoint</vt:lpstr>
      <vt:lpstr>КОМУ ПОСВЯЩЕНЫ ЭТИ ПАМЯТНИКИ?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</vt:lpstr>
      <vt:lpstr>Вопрос</vt:lpstr>
      <vt:lpstr>ОТВЕТ</vt:lpstr>
      <vt:lpstr>ВОПРОС</vt:lpstr>
      <vt:lpstr>ОТВЕТ</vt:lpstr>
      <vt:lpstr>ВОПРОС</vt:lpstr>
      <vt:lpstr>ОТВЕТ</vt:lpstr>
      <vt:lpstr>ВОПРОС</vt:lpstr>
      <vt:lpstr>ОТВЕТ</vt:lpstr>
      <vt:lpstr>НИКТО НЕ ЗАБЫТ,                              НИЧТО НЕ ЗАБЫТО!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ЭТИХ  ДНЕЙ НЕ СМОЛКНЕТ СЛАВА!</dc:title>
  <cp:lastModifiedBy>Пользователь Windows</cp:lastModifiedBy>
  <cp:revision>70</cp:revision>
  <dcterms:modified xsi:type="dcterms:W3CDTF">2021-12-05T14:09:07Z</dcterms:modified>
</cp:coreProperties>
</file>