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GucZWPTKzWEOcvjszXjyA==" hashData="jFvVb6ZbhwdMQWFhzv5Ucs/uMI8LVLPpWXxdOFrSi9MTszmnb0kFOnIKBjlQThJe+19Xk/r1aFVcbgCspAAny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ФГОС-2021</a:t>
            </a:r>
            <a:br>
              <a:rPr lang="ru-RU" dirty="0" smtClean="0"/>
            </a:br>
            <a:r>
              <a:rPr lang="ru-RU" sz="2800" dirty="0" smtClean="0"/>
              <a:t>Основные изменения</a:t>
            </a:r>
            <a:br>
              <a:rPr lang="ru-RU" sz="2800" dirty="0" smtClean="0"/>
            </a:br>
            <a:r>
              <a:rPr lang="ru-RU" sz="2800" dirty="0" smtClean="0"/>
              <a:t>Современное учебное занятие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860323"/>
            <a:ext cx="7766936" cy="1202725"/>
          </a:xfrm>
        </p:spPr>
        <p:txBody>
          <a:bodyPr>
            <a:normAutofit/>
          </a:bodyPr>
          <a:lstStyle/>
          <a:p>
            <a:r>
              <a:rPr lang="ru-RU" sz="1400" i="1" dirty="0" smtClean="0"/>
              <a:t>Иванова Ю.Е.</a:t>
            </a:r>
          </a:p>
          <a:p>
            <a:r>
              <a:rPr lang="ru-RU" sz="1400" i="1" dirty="0" smtClean="0"/>
              <a:t>Учитель английского языка</a:t>
            </a:r>
          </a:p>
          <a:p>
            <a:r>
              <a:rPr lang="ru-RU" sz="1400" i="1" dirty="0" smtClean="0"/>
              <a:t>МАОУ БСОШ№7 </a:t>
            </a:r>
            <a:r>
              <a:rPr lang="ru-RU" sz="1400" i="1" dirty="0" err="1" smtClean="0"/>
              <a:t>им.А.С.Пушкина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9735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415" y="609600"/>
            <a:ext cx="9086335" cy="502508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>Обеспечение вариативности содержания программ ФГОС-2021</a:t>
            </a:r>
            <a:endParaRPr lang="ru-RU" sz="2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827874"/>
              </p:ext>
            </p:extLst>
          </p:nvPr>
        </p:nvGraphicFramePr>
        <p:xfrm>
          <a:off x="677863" y="1260475"/>
          <a:ext cx="8596312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Предметная область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Учебные предметы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Иностранные языки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Иностранный язык. </a:t>
                      </a:r>
                    </a:p>
                    <a:p>
                      <a:r>
                        <a:rPr lang="ru-RU" sz="2800" dirty="0" smtClean="0"/>
                        <a:t>Второй иностранный язык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Изучение второго иностранного языка из перечня, предлагаемого Организацией, осуществляется по заявлению обучающихся, родителей (законных представителей) несовершеннолетних обучающихся и при наличии в организации необходимых условий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3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43697"/>
            <a:ext cx="8596668" cy="873211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/>
              <a:t>Изменение (расширение) требований к материально-технической базе и организации образовательного процесса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6908"/>
            <a:ext cx="8596668" cy="4761469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Использование электронных средств обучения, дистанционных технологий </a:t>
            </a:r>
            <a:r>
              <a:rPr lang="ru-RU" dirty="0" smtClean="0"/>
              <a:t>(обеспечение школьников индивидуальным авторизованным доступом ко всем ресурсам, как на территории школы, так и за ее пределами)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Оснащение кабинетов </a:t>
            </a:r>
            <a:r>
              <a:rPr lang="ru-RU" dirty="0" smtClean="0"/>
              <a:t>(ранее требования были общими, теперь – по предметным областям)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п.36.3 Кабинеты по предметным областям … «Иностранные языки» должны быть оснащены комплектами наглядных пособий, карт, учебных макетов, специального оборудования, обеспечивающих развитие компетенций в соответствии с программой ООО.</a:t>
            </a:r>
          </a:p>
          <a:p>
            <a:pPr marL="0" indent="0">
              <a:buNone/>
            </a:pPr>
            <a:endParaRPr lang="ru-RU" i="1" dirty="0" smtClean="0"/>
          </a:p>
          <a:p>
            <a:r>
              <a:rPr lang="ru-RU" b="1" dirty="0" smtClean="0"/>
              <a:t>Деление учеников на группы </a:t>
            </a:r>
            <a:r>
              <a:rPr lang="ru-RU" dirty="0" smtClean="0"/>
              <a:t>(с учетом успеваемости, в соответствии с потребностями, интересами, целями – т.о. реализуется дифференцированный подход)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32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1319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/>
              <a:t>Рабочая Программа учебных предметов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78011"/>
            <a:ext cx="8596668" cy="4863351"/>
          </a:xfrm>
        </p:spPr>
        <p:txBody>
          <a:bodyPr/>
          <a:lstStyle/>
          <a:p>
            <a:r>
              <a:rPr lang="ru-RU" dirty="0" smtClean="0"/>
              <a:t>Структура Рабочей Программы едина для всех предметов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 указанием академических часов, </a:t>
            </a:r>
            <a:r>
              <a:rPr lang="ru-RU" dirty="0"/>
              <a:t>отводимых на освоение каждой темы</a:t>
            </a:r>
            <a:r>
              <a:rPr lang="ru-RU" dirty="0" smtClean="0"/>
              <a:t>, </a:t>
            </a:r>
            <a:r>
              <a:rPr lang="ru-RU" dirty="0"/>
              <a:t>возможности использования ЭОР и </a:t>
            </a:r>
            <a:r>
              <a:rPr lang="ru-RU" dirty="0" smtClean="0"/>
              <a:t>ЦОР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 указанием формы проведения занятий (вместо формы организации и видов деятельности по предыдущему ФГОС)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9459" t="8968" r="18353" b="19310"/>
          <a:stretch/>
        </p:blipFill>
        <p:spPr bwMode="auto">
          <a:xfrm>
            <a:off x="3294226" y="3762544"/>
            <a:ext cx="3724412" cy="23416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69016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7795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/>
              <a:t>Учебно-методическое обеспечение учебного процесса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12109"/>
            <a:ext cx="8596668" cy="4953967"/>
          </a:xfrm>
        </p:spPr>
        <p:txBody>
          <a:bodyPr/>
          <a:lstStyle/>
          <a:p>
            <a:r>
              <a:rPr lang="ru-RU" dirty="0" smtClean="0"/>
              <a:t>П.37.3 Организация должна предоставить </a:t>
            </a:r>
            <a:r>
              <a:rPr lang="ru-RU" u="sng" dirty="0" smtClean="0"/>
              <a:t>не менее одного учебника </a:t>
            </a:r>
            <a:r>
              <a:rPr lang="ru-RU" dirty="0" smtClean="0"/>
              <a:t>из </a:t>
            </a:r>
            <a:r>
              <a:rPr lang="ru-RU" b="1" dirty="0" smtClean="0"/>
              <a:t>Федерального Перечня Учебников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Действующий ФПУ </a:t>
            </a:r>
            <a:r>
              <a:rPr lang="ru-RU" i="1" dirty="0" smtClean="0"/>
              <a:t>(Приказ </a:t>
            </a:r>
            <a:r>
              <a:rPr lang="ru-RU" i="1" dirty="0" err="1" smtClean="0"/>
              <a:t>Минпросвещения</a:t>
            </a:r>
            <a:r>
              <a:rPr lang="ru-RU" i="1" dirty="0" smtClean="0"/>
              <a:t> РФ №254 от 20.05.2020) </a:t>
            </a:r>
            <a:r>
              <a:rPr lang="ru-RU" b="1" u="sng" dirty="0" smtClean="0"/>
              <a:t>НЕ СОДЕРЖИТ</a:t>
            </a:r>
            <a:r>
              <a:rPr lang="ru-RU" dirty="0" smtClean="0"/>
              <a:t> учебников, прошедших экспертизу на соответствие требованиям новых ФГОС)</a:t>
            </a:r>
          </a:p>
          <a:p>
            <a:r>
              <a:rPr lang="ru-RU" dirty="0" smtClean="0"/>
              <a:t>Обновленные учебные издания (учебники и учебные пособия) готовятся к выходу </a:t>
            </a:r>
            <a:r>
              <a:rPr lang="ru-RU" i="1" dirty="0" smtClean="0"/>
              <a:t>(ориентировочно конец 2022-начало 2023г.; для углубленно изучаемых предметов – несколько позже)</a:t>
            </a:r>
          </a:p>
          <a:p>
            <a:r>
              <a:rPr lang="ru-RU" dirty="0" smtClean="0"/>
              <a:t>ЭОР, являющиеся учебно-методическими материалами, также претерпят изменения</a:t>
            </a:r>
          </a:p>
          <a:p>
            <a:r>
              <a:rPr lang="ru-RU" dirty="0" smtClean="0"/>
              <a:t>В период перехода на ФГОС-2021 – допускается </a:t>
            </a:r>
            <a:r>
              <a:rPr lang="ru-RU" b="1" dirty="0" smtClean="0"/>
              <a:t>использование любых УМК, включенных в действующий ФПУ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AutoShape 2" descr="Фотография на тему Восклицательный знак плоский эко зеленый цвет округлые  Векторный icon | PressFoto"/>
          <p:cNvSpPr>
            <a:spLocks noChangeAspect="1" noChangeArrowheads="1"/>
          </p:cNvSpPr>
          <p:nvPr/>
        </p:nvSpPr>
        <p:spPr bwMode="auto">
          <a:xfrm>
            <a:off x="155575" y="-11974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Знак запрета 6"/>
          <p:cNvSpPr/>
          <p:nvPr/>
        </p:nvSpPr>
        <p:spPr>
          <a:xfrm>
            <a:off x="1013255" y="1812321"/>
            <a:ext cx="593124" cy="617838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7891826" y="5626445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8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699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Современное учебное занятие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Основные виды учебных занятий</a:t>
            </a:r>
            <a:endParaRPr lang="ru-RU" sz="2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198312"/>
              </p:ext>
            </p:extLst>
          </p:nvPr>
        </p:nvGraphicFramePr>
        <p:xfrm>
          <a:off x="677863" y="1779588"/>
          <a:ext cx="8596312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Новая формулировка (ФГОС-2021)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Прежняя формулировка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Урок «открытия» нового знания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Урок формирования знаний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Урок общеметодологической направленности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Урок обобщения и систематизации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Урок рефлексии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Урок совершенствования и закрепления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Урок развивающего контроля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Урок контроля и коррекции знаний, умений, навыков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07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6119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/>
              <a:t>Этапы урока общеметодологической направленности и учебная деятельность</a:t>
            </a:r>
            <a:endParaRPr lang="ru-RU" sz="2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266972"/>
              </p:ext>
            </p:extLst>
          </p:nvPr>
        </p:nvGraphicFramePr>
        <p:xfrm>
          <a:off x="677863" y="1457325"/>
          <a:ext cx="859631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Этап</a:t>
                      </a:r>
                      <a:r>
                        <a:rPr lang="ru-RU" sz="2400" baseline="0" dirty="0" smtClean="0"/>
                        <a:t> урока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Учебная деятельность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Мотивационно-целевой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Принятие проблемы</a:t>
                      </a:r>
                    </a:p>
                    <a:p>
                      <a:pPr algn="ctr"/>
                      <a:r>
                        <a:rPr lang="ru-RU" sz="2400" dirty="0" smtClean="0"/>
                        <a:t>Формулирование</a:t>
                      </a:r>
                      <a:r>
                        <a:rPr lang="ru-RU" sz="2400" baseline="0" dirty="0" smtClean="0"/>
                        <a:t> целей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Актуализация опорных знаний</a:t>
                      </a:r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Решение учебных задач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Изучение нового материала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Самоконтроль и самооценка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Соотнесение</a:t>
                      </a:r>
                      <a:r>
                        <a:rPr lang="ru-RU" sz="2400" baseline="0" dirty="0" smtClean="0"/>
                        <a:t> результатов учебной деятельности с заданными образцами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Рефлексия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Оценка собственного результата учебной деятельности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98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250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/>
              <a:t>Формы организации учебной деятельности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86249"/>
            <a:ext cx="8596668" cy="485511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ИНДИВИДУАЛЬНАЯ – самостоятельная работа учащихся по выполнению учебных заданий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ФРОНТАЛЬНАЯ  - работа со всем классом </a:t>
            </a:r>
            <a:r>
              <a:rPr lang="ru-RU" sz="2400" i="1" dirty="0" smtClean="0"/>
              <a:t>(беседа, обсуждение, диктант…)</a:t>
            </a:r>
          </a:p>
          <a:p>
            <a:endParaRPr lang="ru-RU" sz="2400" dirty="0" smtClean="0"/>
          </a:p>
          <a:p>
            <a:r>
              <a:rPr lang="ru-RU" sz="2400" dirty="0" smtClean="0"/>
              <a:t>ГРУППОВАЯ </a:t>
            </a:r>
            <a:r>
              <a:rPr lang="ru-RU" sz="2400" i="1" dirty="0" smtClean="0"/>
              <a:t>(составление групп на разных основаниях, совместное выполнение одинаковых/различных заданий, наличие </a:t>
            </a:r>
            <a:r>
              <a:rPr lang="ru-RU" sz="2400" i="1" dirty="0" err="1" smtClean="0"/>
              <a:t>разноуровневых</a:t>
            </a:r>
            <a:r>
              <a:rPr lang="ru-RU" sz="2400" i="1" dirty="0" smtClean="0"/>
              <a:t> учеников в каждой группе)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85359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44843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/>
              <a:t>Технологическая карта урока</a:t>
            </a:r>
            <a:endParaRPr lang="ru-RU" sz="2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567533"/>
              </p:ext>
            </p:extLst>
          </p:nvPr>
        </p:nvGraphicFramePr>
        <p:xfrm>
          <a:off x="677863" y="1054100"/>
          <a:ext cx="8596315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348"/>
                <a:gridCol w="873211"/>
                <a:gridCol w="897924"/>
                <a:gridCol w="1219200"/>
                <a:gridCol w="1136822"/>
                <a:gridCol w="1631091"/>
                <a:gridCol w="1118719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Дидактическая структура урока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Деятельность учителя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Формы организации УД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Содержание УД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Планируемые результаты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личностные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метапредметные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предметные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Мотивационно-целевой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Актуализация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Изучение нового материала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Самоконтроль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Рефлексия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19216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458</Words>
  <Application>Microsoft Office PowerPoint</Application>
  <PresentationFormat>Широкоэкранный</PresentationFormat>
  <Paragraphs>77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Грань</vt:lpstr>
      <vt:lpstr>ФГОС-2021 Основные изменения Современное учебное занятие</vt:lpstr>
      <vt:lpstr>Обеспечение вариативности содержания программ ФГОС-2021</vt:lpstr>
      <vt:lpstr>Изменение (расширение) требований к материально-технической базе и организации образовательного процесса</vt:lpstr>
      <vt:lpstr>Рабочая Программа учебных предметов</vt:lpstr>
      <vt:lpstr>Учебно-методическое обеспечение учебного процесса</vt:lpstr>
      <vt:lpstr>Современное учебное занятие  Основные виды учебных занятий</vt:lpstr>
      <vt:lpstr>Этапы урока общеметодологической направленности и учебная деятельность</vt:lpstr>
      <vt:lpstr>Формы организации учебной деятельности</vt:lpstr>
      <vt:lpstr>Технологическая карта урока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ФГОС-2021 Основные изменения Современное учебное занятие</dc:title>
  <dc:creator>Учетная запись Майкрософт</dc:creator>
  <cp:lastModifiedBy>Учетная запись Майкрософт</cp:lastModifiedBy>
  <cp:revision>9</cp:revision>
  <dcterms:created xsi:type="dcterms:W3CDTF">2022-10-25T16:27:15Z</dcterms:created>
  <dcterms:modified xsi:type="dcterms:W3CDTF">2022-10-25T17:53:01Z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