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447" r:id="rId8"/>
    <p:sldId id="451" r:id="rId9"/>
    <p:sldId id="258" r:id="rId10"/>
    <p:sldId id="293" r:id="rId11"/>
    <p:sldId id="302" r:id="rId12"/>
    <p:sldId id="445" r:id="rId13"/>
    <p:sldId id="282" r:id="rId14"/>
    <p:sldId id="272" r:id="rId15"/>
    <p:sldId id="257" r:id="rId16"/>
    <p:sldId id="454" r:id="rId17"/>
    <p:sldId id="267" r:id="rId18"/>
    <p:sldId id="294" r:id="rId19"/>
    <p:sldId id="455" r:id="rId20"/>
    <p:sldId id="297" r:id="rId21"/>
    <p:sldId id="256" r:id="rId22"/>
    <p:sldId id="456" r:id="rId23"/>
    <p:sldId id="308" r:id="rId24"/>
    <p:sldId id="458" r:id="rId25"/>
    <p:sldId id="296" r:id="rId26"/>
    <p:sldId id="457" r:id="rId27"/>
    <p:sldId id="311" r:id="rId28"/>
    <p:sldId id="312" r:id="rId29"/>
    <p:sldId id="313" r:id="rId30"/>
    <p:sldId id="309" r:id="rId31"/>
    <p:sldId id="329" r:id="rId32"/>
    <p:sldId id="289" r:id="rId33"/>
    <p:sldId id="268" r:id="rId34"/>
    <p:sldId id="448" r:id="rId35"/>
    <p:sldId id="450" r:id="rId36"/>
    <p:sldId id="459" r:id="rId37"/>
    <p:sldId id="460" r:id="rId38"/>
    <p:sldId id="411" r:id="rId39"/>
    <p:sldId id="453" r:id="rId40"/>
    <p:sldId id="446" r:id="rId41"/>
    <p:sldId id="310" r:id="rId42"/>
    <p:sldId id="449" r:id="rId43"/>
    <p:sldId id="461" r:id="rId44"/>
    <p:sldId id="462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3C00DD-CD03-41A1-ADCB-6CB94FB95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C952392-6507-4B3D-922F-9739147FD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644397D-1ACE-4B2B-AB67-413A1636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4DA9-C2FD-4EC5-9007-11B4CB85AE9E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B4BDAC0-1A90-4313-BC85-3DA375C9A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EEC071F-D077-4309-885E-2B89A8193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3A4B-5245-48F4-814D-487E52588C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7578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128438-A2F8-49C2-AE7B-75EDDFA98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C5B4500-8365-479D-B9E5-7CD764B69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202BFF-2EB4-4883-AF7C-4A6C366B7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4DA9-C2FD-4EC5-9007-11B4CB85AE9E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F105A7-F331-404E-9516-5B4265A31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52FEDB-5478-4D56-A69F-2B4AA72E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3A4B-5245-48F4-814D-487E52588C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7544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02A99F7-8741-4A81-BCD8-F9B24FA7FC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A4CAF14-3776-4665-B285-96190675C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C96923B-8771-4225-9C75-5099C4BC6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4DA9-C2FD-4EC5-9007-11B4CB85AE9E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B91F458-0A96-432F-841F-72FB6B53A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F889B6-450A-42B1-AD2E-0F56FC3F5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3A4B-5245-48F4-814D-487E52588C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6341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ED37-9495-4BA5-BB24-3062FDFED815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F6E-595B-40FF-B8B7-CFD9A0565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2533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ED37-9495-4BA5-BB24-3062FDFED815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F6E-595B-40FF-B8B7-CFD9A0565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7852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ED37-9495-4BA5-BB24-3062FDFED815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F6E-595B-40FF-B8B7-CFD9A0565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6965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ED37-9495-4BA5-BB24-3062FDFED815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F6E-595B-40FF-B8B7-CFD9A0565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3619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ED37-9495-4BA5-BB24-3062FDFED815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F6E-595B-40FF-B8B7-CFD9A0565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05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ED37-9495-4BA5-BB24-3062FDFED815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F6E-595B-40FF-B8B7-CFD9A0565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4932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ED37-9495-4BA5-BB24-3062FDFED815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F6E-595B-40FF-B8B7-CFD9A0565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6038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ED37-9495-4BA5-BB24-3062FDFED815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F6E-595B-40FF-B8B7-CFD9A0565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027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7E48E7-E0B4-401D-8379-5CA2AC8F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E31E1DD-758D-4F30-95CB-1E583F8EC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678BD2A-D16B-41DA-B10F-45DE34D4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4DA9-C2FD-4EC5-9007-11B4CB85AE9E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208AFBF-B258-448E-81B4-94391E40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E0EE58D-A069-467A-9F99-37F3D69B6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3A4B-5245-48F4-814D-487E52588C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988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ED37-9495-4BA5-BB24-3062FDFED815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F6E-595B-40FF-B8B7-CFD9A0565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4923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ED37-9495-4BA5-BB24-3062FDFED815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F6E-595B-40FF-B8B7-CFD9A0565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3176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ED37-9495-4BA5-BB24-3062FDFED815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F6E-595B-40FF-B8B7-CFD9A0565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070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9874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5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5188704"/>
      </p:ext>
    </p:extLst>
  </p:cSld>
  <p:clrMapOvr>
    <a:masterClrMapping/>
  </p:clrMapOvr>
  <p:transition advTm="5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6063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5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6917991"/>
      </p:ext>
    </p:extLst>
  </p:cSld>
  <p:clrMapOvr>
    <a:masterClrMapping/>
  </p:clrMapOvr>
  <p:transition advTm="5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1764912"/>
      </p:ext>
    </p:extLst>
  </p:cSld>
  <p:clrMapOvr>
    <a:masterClrMapping/>
  </p:clrMapOvr>
  <p:transition advTm="5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1660926"/>
      </p:ext>
    </p:extLst>
  </p:cSld>
  <p:clrMapOvr>
    <a:masterClrMapping/>
  </p:clrMapOvr>
  <p:transition advTm="5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3728555"/>
      </p:ext>
    </p:extLst>
  </p:cSld>
  <p:clrMapOvr>
    <a:masterClrMapping/>
  </p:clrMapOvr>
  <p:transition advTm="5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2ABF91-5875-4DC4-B213-6FFDA4A4E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FADB79B-0637-4D5A-8F53-A5264BEEF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302B1B9-3F1C-4CB8-A28E-CBB0DA0D0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4DA9-C2FD-4EC5-9007-11B4CB85AE9E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8F72A8-AD1F-4B3C-8EB8-FF92108E0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0646DB1-9EF9-4271-9AE4-5B04736A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3A4B-5245-48F4-814D-487E52588C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35363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4327840"/>
      </p:ext>
    </p:extLst>
  </p:cSld>
  <p:clrMapOvr>
    <a:masterClrMapping/>
  </p:clrMapOvr>
  <p:transition advTm="5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9162518"/>
      </p:ext>
    </p:extLst>
  </p:cSld>
  <p:clrMapOvr>
    <a:masterClrMapping/>
  </p:clrMapOvr>
  <p:transition advTm="5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6017104"/>
      </p:ext>
    </p:extLst>
  </p:cSld>
  <p:clrMapOvr>
    <a:masterClrMapping/>
  </p:clrMapOvr>
  <p:transition advTm="5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7952009"/>
      </p:ext>
    </p:extLst>
  </p:cSld>
  <p:clrMapOvr>
    <a:masterClrMapping/>
  </p:clrMapOvr>
  <p:transition advTm="5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1264800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7495651"/>
      </p:ext>
    </p:extLst>
  </p:cSld>
  <p:clrMapOvr>
    <a:masterClrMapping/>
  </p:clrMapOvr>
  <p:transition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4059275"/>
      </p:ext>
    </p:extLst>
  </p:cSld>
  <p:clrMapOvr>
    <a:masterClrMapping/>
  </p:clrMapOvr>
  <p:transition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384348"/>
      </p:ext>
    </p:extLst>
  </p:cSld>
  <p:clrMapOvr>
    <a:masterClrMapping/>
  </p:clrMapOvr>
  <p:transition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4737894"/>
      </p:ext>
    </p:extLst>
  </p:cSld>
  <p:clrMapOvr>
    <a:masterClrMapping/>
  </p:clrMapOvr>
  <p:transition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5416650"/>
      </p:ext>
    </p:extLst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FC8ED5-D347-41A2-A078-3E38EDF91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FD6055-7028-4B19-A386-EF04E92A7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B3025F1-ED95-4D98-A74A-9982542B7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1CD6AD8-64B9-4EDC-A452-6FFCEC4A1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4DA9-C2FD-4EC5-9007-11B4CB85AE9E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0949890-4EE4-4C70-BABF-872579C1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42863D5-7DF6-4FA0-9D11-1BA70D30B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3A4B-5245-48F4-814D-487E52588C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49971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8264739"/>
      </p:ext>
    </p:extLst>
  </p:cSld>
  <p:clrMapOvr>
    <a:masterClrMapping/>
  </p:clrMapOvr>
  <p:transition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8911406"/>
      </p:ext>
    </p:extLst>
  </p:cSld>
  <p:clrMapOvr>
    <a:masterClrMapping/>
  </p:clrMapOvr>
  <p:transition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505160"/>
      </p:ext>
    </p:extLst>
  </p:cSld>
  <p:clrMapOvr>
    <a:masterClrMapping/>
  </p:clrMapOvr>
  <p:transition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1546068"/>
      </p:ext>
    </p:extLst>
  </p:cSld>
  <p:clrMapOvr>
    <a:masterClrMapping/>
  </p:clrMapOvr>
  <p:transition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9419425"/>
      </p:ext>
    </p:extLst>
  </p:cSld>
  <p:clrMapOvr>
    <a:masterClrMapping/>
  </p:clrMapOvr>
  <p:transition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7007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0009848"/>
      </p:ext>
    </p:extLst>
  </p:cSld>
  <p:clrMapOvr>
    <a:masterClrMapping/>
  </p:clrMapOvr>
  <p:transition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2190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3430799"/>
      </p:ext>
    </p:extLst>
  </p:cSld>
  <p:clrMapOvr>
    <a:masterClrMapping/>
  </p:clrMapOvr>
  <p:transition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6556205"/>
      </p:ext>
    </p:extLst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B8F323-4108-47FB-BA0E-C42CE9DCF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72EDB15-5093-4B0A-85BB-899563C4F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8E79FB3-5426-4D43-B137-F1B88EED4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AB01CAE-103D-4B62-B44F-A36E32DC91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C1628F6-07E6-4F31-88AA-A5A5589CCB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638B1F4-3A08-4361-8F1D-7DC91AD1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4DA9-C2FD-4EC5-9007-11B4CB85AE9E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3176F89-695B-4884-987C-C65A6D715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EBAF092-52D5-46BC-B7BF-FF6B46D8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3A4B-5245-48F4-814D-487E52588C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65094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3737432"/>
      </p:ext>
    </p:extLst>
  </p:cSld>
  <p:clrMapOvr>
    <a:masterClrMapping/>
  </p:clrMapOvr>
  <p:transition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5013791"/>
      </p:ext>
    </p:extLst>
  </p:cSld>
  <p:clrMapOvr>
    <a:masterClrMapping/>
  </p:clrMapOvr>
  <p:transition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3248544"/>
      </p:ext>
    </p:extLst>
  </p:cSld>
  <p:clrMapOvr>
    <a:masterClrMapping/>
  </p:clrMapOvr>
  <p:transition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727992"/>
      </p:ext>
    </p:extLst>
  </p:cSld>
  <p:clrMapOvr>
    <a:masterClrMapping/>
  </p:clrMapOvr>
  <p:transition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5491144"/>
      </p:ext>
    </p:extLst>
  </p:cSld>
  <p:clrMapOvr>
    <a:masterClrMapping/>
  </p:clrMapOvr>
  <p:transition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9438842"/>
      </p:ext>
    </p:extLst>
  </p:cSld>
  <p:clrMapOvr>
    <a:masterClrMapping/>
  </p:clrMapOvr>
  <p:transition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7229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38936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10042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981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1D4448-8810-42FF-B006-07412719E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9A8CC23-2351-4EAF-908C-94B292B6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4DA9-C2FD-4EC5-9007-11B4CB85AE9E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C7B2BCB-322C-4264-9339-9B3143899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499A227-71D5-4EA1-A2EF-043054D0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3A4B-5245-48F4-814D-487E52588C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18742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0325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60198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9286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4895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17371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37337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73260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C93D-D425-49E8-A5DD-F4F6377BCB7A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F4EFF55-F1CA-4517-BB8D-323355E5CF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48189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C93D-D425-49E8-A5DD-F4F6377BCB7A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F4EFF55-F1CA-4517-BB8D-323355E5CF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2000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C93D-D425-49E8-A5DD-F4F6377BCB7A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EFF55-F1CA-4517-BB8D-323355E5CF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273907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39DF493-6FF9-48A7-808F-845BB26D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4DA9-C2FD-4EC5-9007-11B4CB85AE9E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E9D9C9C-4C28-47CE-974F-BDFECD81D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92CB19E-4119-41C4-B58E-EFC64DE2B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3A4B-5245-48F4-814D-487E52588C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28744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C93D-D425-49E8-A5DD-F4F6377BCB7A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EFF55-F1CA-4517-BB8D-323355E5CF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72970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C93D-D425-49E8-A5DD-F4F6377BCB7A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0F4EFF55-F1CA-4517-BB8D-323355E5CF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xmlns="" val="31559423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C93D-D425-49E8-A5DD-F4F6377BCB7A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EFF55-F1CA-4517-BB8D-323355E5CF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13946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C93D-D425-49E8-A5DD-F4F6377BCB7A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EFF55-F1CA-4517-BB8D-323355E5CF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66898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C93D-D425-49E8-A5DD-F4F6377BCB7A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EFF55-F1CA-4517-BB8D-323355E5CF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05081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C93D-D425-49E8-A5DD-F4F6377BCB7A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EFF55-F1CA-4517-BB8D-323355E5CF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5430430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C93D-D425-49E8-A5DD-F4F6377BCB7A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EFF55-F1CA-4517-BB8D-323355E5CF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74839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C93D-D425-49E8-A5DD-F4F6377BCB7A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EFF55-F1CA-4517-BB8D-323355E5CF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05815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C93D-D425-49E8-A5DD-F4F6377BCB7A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EFF55-F1CA-4517-BB8D-323355E5CF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9629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003DAB-4284-4D02-A2BD-175210AD1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C833299-CACA-481A-A4E8-AB5A6AE71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A39740C-D2E1-4323-A71D-D6A6FB535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62BA24F-3069-491B-BD96-E44FDF45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4DA9-C2FD-4EC5-9007-11B4CB85AE9E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8A76171-FEB5-4A1D-A9C0-84557D26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500255C-314F-4009-94F9-4A662400F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3A4B-5245-48F4-814D-487E52588C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6542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254D4-BD98-4990-AC07-F5FF55C0C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0056F3E-4CA4-449A-BF8A-2565A57272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9A7661A-FB4C-4C43-BD35-0DE3D577E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458E470-79EB-4AEA-9797-93FBA1324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4DA9-C2FD-4EC5-9007-11B4CB85AE9E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1C1D70-8AB1-4136-A7C2-E37CC9CBD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E196D24-9D89-4CCE-8EF9-577537C7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3A4B-5245-48F4-814D-487E52588C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6531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4C0B49-985C-43D6-8016-8282BFDED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0490A9A-F162-41A5-BD13-FF713671B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D97352D-4A18-41AF-9C0C-949698BC4B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44DA9-C2FD-4EC5-9007-11B4CB85AE9E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819AC83-A080-4325-81C3-A84D82B04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B8BCBD-4C38-4FC8-8E34-F03BEE29D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B3A4B-5245-48F4-814D-487E52588C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470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BED37-9495-4BA5-BB24-3062FDFED815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F9F6E-595B-40FF-B8B7-CFD9A0565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693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xmlns="" val="35005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Tm="5000">
    <p:randomBar dir="vert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xmlns="" val="33869361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randomBar dir="vert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xmlns="" val="129952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randomBar dir="vert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873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01EC93D-D425-49E8-A5DD-F4F6377BCB7A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F4EFF55-F1CA-4517-BB8D-323355E5CF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xmlns="" val="311458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51.xml"/><Relationship Id="rId1" Type="http://schemas.openxmlformats.org/officeDocument/2006/relationships/video" Target="NULL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35.png"/><Relationship Id="rId4" Type="http://schemas.microsoft.com/office/2007/relationships/media" Target="../media/media1.mp3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68.xml"/><Relationship Id="rId1" Type="http://schemas.openxmlformats.org/officeDocument/2006/relationships/video" Target="NULL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2.xml"/><Relationship Id="rId1" Type="http://schemas.openxmlformats.org/officeDocument/2006/relationships/video" Target="NULL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35.png"/><Relationship Id="rId4" Type="http://schemas.microsoft.com/office/2007/relationships/media" Target="../media/media3.mp3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B416E60-BA37-4375-8B13-B19390BBE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1160" y="470263"/>
            <a:ext cx="9167949" cy="593053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kumimoji="0" lang="ru-RU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Мотивирование </a:t>
            </a:r>
          </a:p>
          <a:p>
            <a:pPr marL="0" indent="0" algn="ctr">
              <a:buNone/>
            </a:pPr>
            <a:r>
              <a:rPr kumimoji="0" lang="ru-RU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на </a:t>
            </a:r>
            <a:r>
              <a:rPr kumimoji="0" lang="ru-RU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учебную деятельность</a:t>
            </a:r>
            <a:endParaRPr kumimoji="0" lang="ru-RU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indent="0" algn="just">
              <a:buNone/>
            </a:pPr>
            <a:r>
              <a:rPr lang="ru-RU" sz="6000" b="1" dirty="0">
                <a:solidFill>
                  <a:srgbClr val="7030A0"/>
                </a:solidFill>
                <a:latin typeface="Calibri Light" panose="020F0302020204030204"/>
                <a:ea typeface="+mj-ea"/>
                <a:cs typeface="+mj-cs"/>
              </a:rPr>
              <a:t>Цель: </a:t>
            </a:r>
            <a:r>
              <a:rPr lang="ru-RU" sz="44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создание условий для возникновения у учеников внутренней потребности включения в учебную деятельность</a:t>
            </a:r>
            <a:endParaRPr lang="ru-RU" sz="6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38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704A97-35A1-4AFF-AFC2-87FCFB107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DABF2B2-3E27-4343-B571-283CC594F6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00BB058-064C-4B7C-9994-B365D1C52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84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тивация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3568"/>
            <a:ext cx="11775989" cy="69568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70D95B-D7B4-415E-85E1-326C675FC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324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335001"/>
      </p:ext>
    </p:extLst>
  </p:cSld>
  <p:clrMapOvr>
    <a:masterClrMapping/>
  </p:clrMapOvr>
  <p:transition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ПРЕЗЕНТАЦИИ\Муравей Вопросик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19535" y="1669775"/>
            <a:ext cx="2966328" cy="5042183"/>
          </a:xfrm>
          <a:prstGeom prst="rect">
            <a:avLst/>
          </a:prstGeom>
          <a:noFill/>
        </p:spPr>
      </p:pic>
      <p:sp>
        <p:nvSpPr>
          <p:cNvPr id="5" name="Выноска-облако 4"/>
          <p:cNvSpPr/>
          <p:nvPr/>
        </p:nvSpPr>
        <p:spPr>
          <a:xfrm>
            <a:off x="2547257" y="300446"/>
            <a:ext cx="6061166" cy="3122021"/>
          </a:xfrm>
          <a:prstGeom prst="cloudCallout">
            <a:avLst>
              <a:gd name="adj1" fmla="val 15452"/>
              <a:gd name="adj2" fmla="val 842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В воде они живут</a:t>
            </a:r>
            <a:r>
              <a:rPr lang="ru-RU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</a:p>
          <a:p>
            <a:pPr algn="ctr">
              <a:defRPr/>
            </a:pPr>
            <a:r>
              <a:rPr lang="ru-RU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ru-RU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Нет клюва, а клюют.</a:t>
            </a:r>
          </a:p>
        </p:txBody>
      </p:sp>
    </p:spTree>
    <p:extLst>
      <p:ext uri="{BB962C8B-B14F-4D97-AF65-F5344CB8AC3E}">
        <p14:creationId xmlns:p14="http://schemas.microsoft.com/office/powerpoint/2010/main" xmlns="" val="316585325"/>
      </p:ext>
    </p:extLst>
  </p:cSld>
  <p:clrMapOvr>
    <a:masterClrMapping/>
  </p:clrMapOvr>
  <p:transition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ПРЕЗЕНТАЦИИ\Муравей Вопросик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62972" y="4002598"/>
            <a:ext cx="1679645" cy="2552605"/>
          </a:xfrm>
          <a:prstGeom prst="rect">
            <a:avLst/>
          </a:prstGeom>
          <a:noFill/>
        </p:spPr>
      </p:pic>
      <p:sp>
        <p:nvSpPr>
          <p:cNvPr id="5" name="Выноска-облако 4"/>
          <p:cNvSpPr/>
          <p:nvPr/>
        </p:nvSpPr>
        <p:spPr>
          <a:xfrm>
            <a:off x="5094514" y="2389679"/>
            <a:ext cx="6531428" cy="1785950"/>
          </a:xfrm>
          <a:prstGeom prst="cloudCallout">
            <a:avLst>
              <a:gd name="adj1" fmla="val 15452"/>
              <a:gd name="adj2" fmla="val 842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В воде они живут. Нет клюва, а клюют.</a:t>
            </a:r>
          </a:p>
        </p:txBody>
      </p:sp>
      <p:pic>
        <p:nvPicPr>
          <p:cNvPr id="1028" name="Picture 4" descr="Картинка 21 из 14883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47127">
            <a:off x="8293022" y="373226"/>
            <a:ext cx="2980223" cy="1839575"/>
          </a:xfrm>
          <a:prstGeom prst="rect">
            <a:avLst/>
          </a:prstGeom>
          <a:noFill/>
        </p:spPr>
      </p:pic>
      <p:pic>
        <p:nvPicPr>
          <p:cNvPr id="1030" name="Picture 6" descr="Картинка 34 из 14883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31880" y="4149022"/>
            <a:ext cx="2724291" cy="2426985"/>
          </a:xfrm>
          <a:prstGeom prst="rect">
            <a:avLst/>
          </a:prstGeom>
          <a:noFill/>
        </p:spPr>
      </p:pic>
      <p:pic>
        <p:nvPicPr>
          <p:cNvPr id="1034" name="Picture 10" descr="Картинка 55 из 14883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88150">
            <a:off x="573153" y="4807131"/>
            <a:ext cx="4022649" cy="1675475"/>
          </a:xfrm>
          <a:prstGeom prst="rect">
            <a:avLst/>
          </a:prstGeom>
          <a:noFill/>
        </p:spPr>
      </p:pic>
      <p:pic>
        <p:nvPicPr>
          <p:cNvPr id="1036" name="Picture 12" descr="Картинка 88 из 1488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996" y="2090057"/>
            <a:ext cx="3210008" cy="1954539"/>
          </a:xfrm>
          <a:prstGeom prst="rect">
            <a:avLst/>
          </a:prstGeom>
          <a:noFill/>
        </p:spPr>
      </p:pic>
      <p:pic>
        <p:nvPicPr>
          <p:cNvPr id="1038" name="Picture 14" descr="Картинка 125 из 14883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92029">
            <a:off x="2571266" y="372588"/>
            <a:ext cx="3932544" cy="2036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44173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87383"/>
            <a:ext cx="7419703" cy="2495006"/>
          </a:xfrm>
          <a:noFill/>
        </p:spPr>
        <p:txBody>
          <a:bodyPr>
            <a:noAutofit/>
            <a:scene3d>
              <a:camera prst="isometricOffAxis1Right"/>
              <a:lightRig rig="freezing" dir="t">
                <a:rot lat="0" lon="0" rev="5640000"/>
              </a:lightRig>
            </a:scene3d>
            <a:sp3d extrusionH="57150" prstMaterial="flat">
              <a:bevelT w="38100" h="38100" prst="angle"/>
              <a:contourClr>
                <a:schemeClr val="tx2"/>
              </a:contourClr>
            </a:sp3d>
          </a:bodyPr>
          <a:lstStyle/>
          <a:p>
            <a:pPr algn="ctr"/>
            <a:r>
              <a:rPr lang="ru-RU" sz="7200" dirty="0">
                <a:solidFill>
                  <a:srgbClr val="FFC000"/>
                </a:solidFill>
              </a:rPr>
              <a:t>Мир вокруг нас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571876"/>
            <a:ext cx="9144000" cy="205785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8800" b="1" spc="600" dirty="0">
                <a:ln w="381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men" pitchFamily="34" charset="-52"/>
              </a:rPr>
              <a:t>Кто такие  </a:t>
            </a:r>
            <a:r>
              <a:rPr lang="ru-RU" sz="8800" b="1" spc="600" dirty="0" smtClean="0">
                <a:ln w="381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men" pitchFamily="34" charset="-52"/>
              </a:rPr>
              <a:t>рыбы?</a:t>
            </a:r>
            <a:endParaRPr lang="ru-RU" sz="8800" b="1" spc="600" dirty="0">
              <a:ln w="3810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men" pitchFamily="34" charset="-52"/>
            </a:endParaRPr>
          </a:p>
        </p:txBody>
      </p:sp>
      <p:pic>
        <p:nvPicPr>
          <p:cNvPr id="4" name="Picture 2" descr="C:\Users\1\Pictures\КАРТИНКИ\АНИМИРОВАННЫЕ КАРТИНКИ\1 (75)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7016" y="522514"/>
            <a:ext cx="3637565" cy="2951798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Documents and Settings\Admin\Рабочий стол\ПРЕЗЕНТАЦИИ\Мудрая Черепаха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646" y="4191187"/>
            <a:ext cx="2769432" cy="248095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627017" y="195943"/>
            <a:ext cx="5826034" cy="3271431"/>
          </a:xfrm>
          <a:prstGeom prst="cloudCallout">
            <a:avLst>
              <a:gd name="adj1" fmla="val 23499"/>
              <a:gd name="adj2" fmla="val 9542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Муравьишка</a:t>
            </a:r>
            <a:r>
              <a:rPr lang="ru-RU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ru-RU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живёт 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в</a:t>
            </a:r>
            <a:r>
              <a:rPr lang="ru-RU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 лесу и не знает</a:t>
            </a:r>
            <a:r>
              <a:rPr lang="ru-RU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ru-RU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кто такие рыбы. Давайте расскажем ему.</a:t>
            </a:r>
          </a:p>
        </p:txBody>
      </p:sp>
      <p:pic>
        <p:nvPicPr>
          <p:cNvPr id="9219" name="Picture 3" descr="Картинка 144 из 14883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47657" y="660474"/>
            <a:ext cx="5313076" cy="619856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3AD0E70-3F40-47C3-88C7-34CACFC75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3BEFDF-09EE-4725-89A5-6E931A3C14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2946981" cy="184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6139611"/>
      </p:ext>
    </p:extLst>
  </p:cSld>
  <p:clrMapOvr>
    <a:masterClrMapping/>
  </p:clrMapOvr>
  <p:transition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3F8BF3C-2297-4EBF-9C0B-58F6243F6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294972" cy="72454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759131F-E21A-423A-958F-A261FF494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0383" y="0"/>
            <a:ext cx="5796136" cy="35078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A4FC1ED-DDDA-4AAE-AFAC-CCD0FB1227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114186" cy="194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6831489"/>
      </p:ext>
    </p:extLst>
  </p:cSld>
  <p:clrMapOvr>
    <a:masterClrMapping/>
  </p:clrMapOvr>
  <p:transition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9F5247B-7FFD-4332-866D-EB7F53B7B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9714" y="0"/>
            <a:ext cx="10267406" cy="6957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50804597"/>
      </p:ext>
    </p:extLst>
  </p:cSld>
  <p:clrMapOvr>
    <a:masterClrMapping/>
  </p:clrMapOvr>
  <p:transition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B416E60-BA37-4375-8B13-B19390BBE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12" y="365125"/>
            <a:ext cx="10515600" cy="64928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800" b="1" dirty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Постановка темы и цели урока</a:t>
            </a:r>
            <a:endParaRPr kumimoji="0" lang="ru-RU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indent="0" algn="just">
              <a:buNone/>
            </a:pPr>
            <a:r>
              <a:rPr lang="ru-RU" sz="6000" b="1" dirty="0">
                <a:solidFill>
                  <a:srgbClr val="7030A0"/>
                </a:solidFill>
                <a:latin typeface="Calibri Light" panose="020F0302020204030204"/>
                <a:ea typeface="+mj-ea"/>
                <a:cs typeface="+mj-cs"/>
              </a:rPr>
              <a:t>Цель: </a:t>
            </a:r>
            <a:r>
              <a:rPr lang="ru-RU" sz="44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организовать постановку цели урока; организовать составление совместного плана действий.</a:t>
            </a:r>
          </a:p>
          <a:p>
            <a:pPr marL="0" indent="0" algn="just">
              <a:buNone/>
            </a:pPr>
            <a:endParaRPr lang="ru-RU" sz="6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1841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EE5C173-3342-4A5E-9DC5-4D8BF374B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209006"/>
            <a:ext cx="9144000" cy="6335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58116620"/>
      </p:ext>
    </p:extLst>
  </p:cSld>
  <p:clrMapOvr>
    <a:masterClrMapping/>
  </p:clrMapOvr>
  <p:transition advTm="5000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82469E-35CC-4380-939D-FC4A6233D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solidFill>
                  <a:srgbClr val="C00000"/>
                </a:solidFill>
              </a:rPr>
              <a:t>майский жук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7C35DBD-B189-4B1B-A497-663FFFFBB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7528" y="1052736"/>
            <a:ext cx="8363272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4041997-3965-49F2-8E4E-0D58FBC61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0010"/>
            <a:ext cx="2870566" cy="1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1718554"/>
      </p:ext>
    </p:extLst>
  </p:cSld>
  <p:clrMapOvr>
    <a:masterClrMapping/>
  </p:clrMapOvr>
  <p:transition advTm="5000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2B6BFC-1297-4EC2-AFBD-8DA05442E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452" y="0"/>
            <a:ext cx="8229600" cy="1152128"/>
          </a:xfrm>
        </p:spPr>
        <p:txBody>
          <a:bodyPr/>
          <a:lstStyle/>
          <a:p>
            <a:pPr algn="ctr"/>
            <a:r>
              <a:rPr lang="ru-RU" b="1" dirty="0"/>
              <a:t>   </a:t>
            </a:r>
            <a:r>
              <a:rPr lang="ru-RU" sz="6600" b="1" dirty="0">
                <a:solidFill>
                  <a:srgbClr val="C00000"/>
                </a:solidFill>
              </a:rPr>
              <a:t>жук </a:t>
            </a:r>
            <a:r>
              <a:rPr lang="ru-RU" sz="6600" b="1" dirty="0" err="1">
                <a:solidFill>
                  <a:srgbClr val="C00000"/>
                </a:solidFill>
              </a:rPr>
              <a:t>бронзовик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3F51545-F83C-4839-9699-98C65562F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3512" y="1268760"/>
            <a:ext cx="8712968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04159EB8-E55E-4447-B4C3-31707E677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737974" cy="1711234"/>
          </a:xfrm>
        </p:spPr>
      </p:pic>
    </p:spTree>
    <p:extLst>
      <p:ext uri="{BB962C8B-B14F-4D97-AF65-F5344CB8AC3E}">
        <p14:creationId xmlns:p14="http://schemas.microsoft.com/office/powerpoint/2010/main" xmlns="" val="3805014555"/>
      </p:ext>
    </p:extLst>
  </p:cSld>
  <p:clrMapOvr>
    <a:masterClrMapping/>
  </p:clrMapOvr>
  <p:transition advTm="5000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D45B28-F546-4EAC-B36A-FFC2007D2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solidFill>
                  <a:srgbClr val="C00000"/>
                </a:solidFill>
              </a:rPr>
              <a:t>жук носорог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4B36A31-BBBB-45AF-BA08-1B7EE2998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3513" y="1052737"/>
            <a:ext cx="8712967" cy="5688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3C2EF94-AC4D-414E-99A6-022090E11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2800677" cy="17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8309737"/>
      </p:ext>
    </p:extLst>
  </p:cSld>
  <p:clrMapOvr>
    <a:masterClrMapping/>
  </p:clrMapOvr>
  <p:transition advTm="5000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EE9030-3FF5-4442-ABE1-8A6DF0A33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209006"/>
            <a:ext cx="9252520" cy="633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150712"/>
      </p:ext>
    </p:extLst>
  </p:cSld>
  <p:clrMapOvr>
    <a:masterClrMapping/>
  </p:clrMapOvr>
  <p:transition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832643A-C555-43A7-B2F9-FE37244D7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"/>
            <a:ext cx="9144000" cy="6296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ав.тетерев">
            <a:hlinkClick r:id="" action="ppaction://media"/>
            <a:extLst>
              <a:ext uri="{FF2B5EF4-FFF2-40B4-BE49-F238E27FC236}">
                <a16:creationId xmlns:a16="http://schemas.microsoft.com/office/drawing/2014/main" xmlns="" id="{7818B559-D4BC-4FE0-BF34-08D4CCB031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408368" y="4005064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67B103E-98B6-43D4-9DD6-E744A966B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53600" y="0"/>
            <a:ext cx="24384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984248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8972" y="418012"/>
            <a:ext cx="6125029" cy="838200"/>
          </a:xfrm>
        </p:spPr>
        <p:txBody>
          <a:bodyPr>
            <a:no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Степной орел</a:t>
            </a:r>
          </a:p>
        </p:txBody>
      </p:sp>
      <p:pic>
        <p:nvPicPr>
          <p:cNvPr id="4" name="степной орел">
            <a:hlinkClick r:id="" action="ppaction://media"/>
            <a:extLst>
              <a:ext uri="{FF2B5EF4-FFF2-40B4-BE49-F238E27FC236}">
                <a16:creationId xmlns:a16="http://schemas.microsoft.com/office/drawing/2014/main" xmlns="" id="{A8054CF3-A29D-4C7E-944C-BCD8094DA97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67400" y="3511550"/>
            <a:ext cx="609600" cy="60960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8686800" cy="5445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тепной орел">
            <a:hlinkClick r:id="" action="ppaction://media"/>
            <a:extLst>
              <a:ext uri="{FF2B5EF4-FFF2-40B4-BE49-F238E27FC236}">
                <a16:creationId xmlns:a16="http://schemas.microsoft.com/office/drawing/2014/main" xmlns="" id="{132CF9D0-59C5-43AE-A1D1-FE66427FFC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480376" y="5562600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01CDC8C-3EA7-4A63-98EA-DD8D3AB59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7772" y="0"/>
            <a:ext cx="24384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079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0404" y="235132"/>
            <a:ext cx="4039035" cy="841248"/>
          </a:xfrm>
        </p:spPr>
        <p:txBody>
          <a:bodyPr>
            <a:no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БЕРКУТ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6331" y="1072817"/>
            <a:ext cx="8631382" cy="5589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беркут">
            <a:hlinkClick r:id="" action="ppaction://media"/>
            <a:extLst>
              <a:ext uri="{FF2B5EF4-FFF2-40B4-BE49-F238E27FC236}">
                <a16:creationId xmlns:a16="http://schemas.microsoft.com/office/drawing/2014/main" xmlns="" id="{067BE59E-F7AC-4D01-8852-54F4D3565F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336360" y="5589240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ADE62FA-6FA4-4749-9697-414DF8093D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53600" y="0"/>
            <a:ext cx="24384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880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8D2C6A-5489-44FE-9C35-AA33E360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ФИЗМИНУТКА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497C4ED-70E9-465D-9F18-1B0F3EE5C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5093" y="1429431"/>
            <a:ext cx="9440190" cy="501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0861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549774E-5D3B-4711-858F-DD1223842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23" y="430439"/>
            <a:ext cx="11517555" cy="62457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800" b="1" dirty="0">
                <a:solidFill>
                  <a:srgbClr val="FF0000"/>
                </a:solidFill>
              </a:rPr>
              <a:t>Рефлексия учебной</a:t>
            </a:r>
          </a:p>
          <a:p>
            <a:pPr marL="0" indent="0" algn="ctr">
              <a:buNone/>
            </a:pPr>
            <a:r>
              <a:rPr lang="ru-RU" sz="8800" b="1" dirty="0">
                <a:solidFill>
                  <a:srgbClr val="FF0000"/>
                </a:solidFill>
              </a:rPr>
              <a:t>деятельности</a:t>
            </a:r>
          </a:p>
          <a:p>
            <a:pPr marL="0" indent="0" algn="just">
              <a:buNone/>
            </a:pPr>
            <a:r>
              <a:rPr lang="ru-RU" sz="6000" b="1" dirty="0">
                <a:solidFill>
                  <a:srgbClr val="7030A0"/>
                </a:solidFill>
              </a:rPr>
              <a:t>Цели: </a:t>
            </a:r>
            <a:r>
              <a:rPr lang="ru-RU" sz="44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 зафиксировать новое содержание урока; организовать рефлексию и самооценку учениками собственной учебной деятельности.</a:t>
            </a:r>
          </a:p>
          <a:p>
            <a:pPr marL="0" indent="0" algn="just">
              <a:buNone/>
            </a:pP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7459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AA416FA-E23E-4BA6-8222-B0FFF20A8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4778"/>
            <a:ext cx="12191999" cy="643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6664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55C43A3-CA47-4C6E-9AC9-865BC6025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326571"/>
            <a:ext cx="9468544" cy="61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420858"/>
      </p:ext>
    </p:extLst>
  </p:cSld>
  <p:clrMapOvr>
    <a:masterClrMapping/>
  </p:clrMapOvr>
  <p:transition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9F5247B-7FFD-4332-866D-EB7F53B7B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8125" y="391885"/>
            <a:ext cx="9135750" cy="623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1318201"/>
      </p:ext>
    </p:extLst>
  </p:cSld>
  <p:clrMapOvr>
    <a:masterClrMapping/>
  </p:clrMapOvr>
  <p:transition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ефлексия\фон 2.PNG">
            <a:extLst>
              <a:ext uri="{FF2B5EF4-FFF2-40B4-BE49-F238E27FC236}">
                <a16:creationId xmlns:a16="http://schemas.microsoft.com/office/drawing/2014/main" xmlns="" id="{3BF6ADFA-B960-41F9-BBE1-5AF0D137B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1" y="0"/>
            <a:ext cx="1222586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23404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Спасибо за урок\фон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98474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FCBA0E6-0F1A-496F-A51D-4C1F84DBB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0336229"/>
      </p:ext>
    </p:extLst>
  </p:cSld>
  <p:clrMapOvr>
    <a:masterClrMapping/>
  </p:clrMapOvr>
  <p:transition advTm="5000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02B045F-6CF7-4124-93C7-69B9C7594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5052048"/>
      </p:ext>
    </p:extLst>
  </p:cSld>
  <p:clrMapOvr>
    <a:masterClrMapping/>
  </p:clrMapOvr>
  <p:transition advTm="5000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9EEE95C-DC41-43C9-9E52-D9A5EE6C0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5197892"/>
      </p:ext>
    </p:extLst>
  </p:cSld>
  <p:clrMapOvr>
    <a:masterClrMapping/>
  </p:clrMapOvr>
  <p:transition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186081F-9359-4507-AEC9-D610D5B2A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25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5839316"/>
      </p:ext>
    </p:extLst>
  </p:cSld>
  <p:clrMapOvr>
    <a:masterClrMapping/>
  </p:clrMapOvr>
  <p:transition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3BD13E-D676-4E42-86A0-40EB93FC3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b="1" dirty="0">
                <a:solidFill>
                  <a:srgbClr val="FF0000"/>
                </a:solidFill>
              </a:rPr>
              <a:t>Спасибо за внимание!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B9C2700-A560-4FCD-82DF-87AABAC11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449" y="2014151"/>
            <a:ext cx="7537621" cy="4843849"/>
          </a:xfrm>
        </p:spPr>
      </p:pic>
    </p:spTree>
    <p:extLst>
      <p:ext uri="{BB962C8B-B14F-4D97-AF65-F5344CB8AC3E}">
        <p14:creationId xmlns:p14="http://schemas.microsoft.com/office/powerpoint/2010/main" xmlns="" val="3217560071"/>
      </p:ext>
    </p:extLst>
  </p:cSld>
  <p:clrMapOvr>
    <a:masterClrMapping/>
  </p:clrMapOvr>
  <p:transition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C6450D0-B961-4CE6-8051-40F914719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6" y="358346"/>
            <a:ext cx="11479227" cy="63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9604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DDC86B-B3B7-4856-AAAE-B62270450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387" y="197708"/>
            <a:ext cx="11117226" cy="65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420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713AB17-263D-4FA5-9D8F-5D37D4AE4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965" y="699706"/>
            <a:ext cx="11784070" cy="545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410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2D285C0-8525-4DA4-9F54-EF2CFD5D4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5988" y="-247135"/>
            <a:ext cx="12132935" cy="735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364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9E11D4-9590-48B9-B8AC-B3CAEAD86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0761" y="0"/>
            <a:ext cx="9490478" cy="709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4849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AD76CE-FF7E-4C43-AE20-55B9EDF2D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124" y="1"/>
            <a:ext cx="8756117" cy="657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9812898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оток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89</Words>
  <Application>Microsoft Office PowerPoint</Application>
  <PresentationFormat>Произвольный</PresentationFormat>
  <Paragraphs>23</Paragraphs>
  <Slides>38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Тема Office</vt:lpstr>
      <vt:lpstr>1_Тема Office</vt:lpstr>
      <vt:lpstr>Поток</vt:lpstr>
      <vt:lpstr>1_Поток</vt:lpstr>
      <vt:lpstr>2_Поток</vt:lpstr>
      <vt:lpstr>2_Тема Office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Мир вокруг нас</vt:lpstr>
      <vt:lpstr>Слайд 16</vt:lpstr>
      <vt:lpstr>Слайд 17</vt:lpstr>
      <vt:lpstr>Слайд 18</vt:lpstr>
      <vt:lpstr>Слайд 19</vt:lpstr>
      <vt:lpstr>Слайд 20</vt:lpstr>
      <vt:lpstr>майский жук</vt:lpstr>
      <vt:lpstr>   жук бронзовик</vt:lpstr>
      <vt:lpstr>жук носорог</vt:lpstr>
      <vt:lpstr>Слайд 24</vt:lpstr>
      <vt:lpstr>Слайд 25</vt:lpstr>
      <vt:lpstr>Степной орел</vt:lpstr>
      <vt:lpstr>БЕРКУТ</vt:lpstr>
      <vt:lpstr>ФИЗМИНУТКА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Рита</cp:lastModifiedBy>
  <cp:revision>7</cp:revision>
  <dcterms:created xsi:type="dcterms:W3CDTF">2022-10-26T01:17:27Z</dcterms:created>
  <dcterms:modified xsi:type="dcterms:W3CDTF">2023-01-21T18:18:44Z</dcterms:modified>
</cp:coreProperties>
</file>