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3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7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0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5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8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4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16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7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0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0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0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3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93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677D40-7800-4245-A1CB-44F0B009F87C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CFA6A1-97A6-48C5-A79F-9ED407F0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7697" y="2899830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итогов ОГЭ и ЕГЭ по английскому языку в 2022г.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выполнения заданий (высокие и низкие проценты)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Наиболее высокие баллы (80-95) показаны в разделах </a:t>
            </a:r>
            <a:r>
              <a:rPr lang="ru-RU" b="1" dirty="0" smtClean="0"/>
              <a:t>1</a:t>
            </a:r>
            <a:r>
              <a:rPr lang="ru-RU" dirty="0" smtClean="0"/>
              <a:t> </a:t>
            </a:r>
            <a:r>
              <a:rPr lang="ru-RU" b="1" dirty="0" err="1" smtClean="0"/>
              <a:t>Аудирование</a:t>
            </a:r>
            <a:r>
              <a:rPr lang="ru-RU" b="1" dirty="0" smtClean="0"/>
              <a:t> (2,3,4,5,9), 2 Чтение (10), </a:t>
            </a:r>
            <a:r>
              <a:rPr lang="ru-RU" dirty="0" smtClean="0"/>
              <a:t> </a:t>
            </a:r>
            <a:r>
              <a:rPr lang="ru-RU" b="1" dirty="0" smtClean="0"/>
              <a:t>3 Грамматика (20,24,30), 4 Электронное письмо ( </a:t>
            </a:r>
            <a:r>
              <a:rPr lang="ru-RU" dirty="0" smtClean="0"/>
              <a:t>но языковое оформление  62 %</a:t>
            </a:r>
            <a:r>
              <a:rPr lang="ru-RU" b="1" dirty="0" smtClean="0"/>
              <a:t>) и Устная часть (</a:t>
            </a:r>
            <a:r>
              <a:rPr lang="ru-RU" dirty="0" smtClean="0"/>
              <a:t>чтение</a:t>
            </a:r>
            <a:r>
              <a:rPr lang="ru-RU" b="1" dirty="0" smtClean="0"/>
              <a:t> </a:t>
            </a:r>
            <a:r>
              <a:rPr lang="ru-RU" dirty="0" smtClean="0"/>
              <a:t>текста</a:t>
            </a:r>
            <a:r>
              <a:rPr lang="ru-RU" b="1" dirty="0" smtClean="0"/>
              <a:t>).</a:t>
            </a:r>
          </a:p>
          <a:p>
            <a:r>
              <a:rPr lang="ru-RU" dirty="0" smtClean="0"/>
              <a:t>Наиболее низкие показатели в разделе </a:t>
            </a:r>
            <a:r>
              <a:rPr lang="ru-RU" b="1" dirty="0" smtClean="0"/>
              <a:t>1 </a:t>
            </a:r>
            <a:r>
              <a:rPr lang="ru-RU" b="1" dirty="0" err="1" smtClean="0"/>
              <a:t>Аудирование</a:t>
            </a:r>
            <a:r>
              <a:rPr lang="ru-RU" b="1" dirty="0" smtClean="0"/>
              <a:t> (6,7,8), 2 Чтение (13-18), 3 Грамматика (22, 31), 4 Эссе (</a:t>
            </a:r>
            <a:r>
              <a:rPr lang="ru-RU" dirty="0" smtClean="0"/>
              <a:t>языковое оформление </a:t>
            </a:r>
            <a:r>
              <a:rPr lang="ru-RU" b="1" dirty="0" smtClean="0"/>
              <a:t>54-66%), Устная часть ( </a:t>
            </a:r>
            <a:r>
              <a:rPr lang="ru-RU" dirty="0" smtClean="0"/>
              <a:t>диалог – расспрос, интервью и монолог</a:t>
            </a:r>
            <a:r>
              <a:rPr lang="ru-RU" b="1" dirty="0" smtClean="0"/>
              <a:t>).</a:t>
            </a:r>
          </a:p>
          <a:p>
            <a:r>
              <a:rPr lang="ru-RU" dirty="0"/>
              <a:t>Также анализ результатов по определенным видам заданий демонстрирует, что из года в год «слабым звеном» оказываются одни и те же критерии: </a:t>
            </a:r>
            <a:r>
              <a:rPr lang="ru-RU" dirty="0" smtClean="0"/>
              <a:t>                  </a:t>
            </a:r>
            <a:r>
              <a:rPr lang="ru-RU" b="1" dirty="0" smtClean="0"/>
              <a:t>№</a:t>
            </a:r>
            <a:r>
              <a:rPr lang="ru-RU" b="1" dirty="0"/>
              <a:t>39 К3, №40 К4.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13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типичные ошибки.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92357"/>
            <a:ext cx="9601195" cy="3683511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В целом, </a:t>
            </a:r>
            <a:r>
              <a:rPr lang="ru-RU" sz="2900" b="1" dirty="0"/>
              <a:t>грамматические и лексико-грамматические ошибки </a:t>
            </a:r>
            <a:r>
              <a:rPr lang="ru-RU" sz="2900" dirty="0"/>
              <a:t>являются наиболее </a:t>
            </a:r>
            <a:r>
              <a:rPr lang="ru-RU" sz="2900" dirty="0" smtClean="0"/>
              <a:t>типичными </a:t>
            </a:r>
            <a:r>
              <a:rPr lang="ru-RU" sz="2900" dirty="0"/>
              <a:t>– это </a:t>
            </a:r>
            <a:r>
              <a:rPr lang="ru-RU" sz="2900" dirty="0" smtClean="0"/>
              <a:t>подтверждается </a:t>
            </a:r>
            <a:r>
              <a:rPr lang="ru-RU" sz="2900" dirty="0"/>
              <a:t>тем фактом, </a:t>
            </a:r>
            <a:r>
              <a:rPr lang="ru-RU" sz="2900" dirty="0" smtClean="0"/>
              <a:t>что дети </a:t>
            </a:r>
            <a:r>
              <a:rPr lang="ru-RU" sz="2900" dirty="0"/>
              <a:t>часто получают недостаточно высокий или низкий балл: </a:t>
            </a:r>
            <a:endParaRPr lang="ru-RU" sz="2900" dirty="0" smtClean="0"/>
          </a:p>
          <a:p>
            <a:r>
              <a:rPr lang="ru-RU" sz="2900" dirty="0" smtClean="0"/>
              <a:t>а</a:t>
            </a:r>
            <a:r>
              <a:rPr lang="ru-RU" sz="2900" dirty="0"/>
              <a:t>) за критерий «Языковое оформление» как в заданиях с развернутым ответом (письмо личного характера и эссе), так и в устной части экзамена (проект); </a:t>
            </a:r>
            <a:endParaRPr lang="ru-RU" sz="2900" dirty="0" smtClean="0"/>
          </a:p>
          <a:p>
            <a:r>
              <a:rPr lang="ru-RU" sz="2900" dirty="0" smtClean="0"/>
              <a:t>б</a:t>
            </a:r>
            <a:r>
              <a:rPr lang="ru-RU" sz="2900" dirty="0"/>
              <a:t>) за задания Условный диалог-расспрос и Условный диалог-интервью устной части экзамена. При выполнении задания Условный диалог-расспрос участники ЕГЭ чаще всего допускали ошибки с оборотом </a:t>
            </a:r>
            <a:r>
              <a:rPr lang="ru-RU" sz="2900" dirty="0" err="1"/>
              <a:t>there</a:t>
            </a:r>
            <a:r>
              <a:rPr lang="ru-RU" sz="2900" dirty="0"/>
              <a:t> </a:t>
            </a:r>
            <a:r>
              <a:rPr lang="en-US" sz="2900" dirty="0"/>
              <a:t>is</a:t>
            </a:r>
            <a:r>
              <a:rPr lang="ru-RU" sz="2900" dirty="0"/>
              <a:t> / </a:t>
            </a:r>
            <a:r>
              <a:rPr lang="en-US" sz="2900" dirty="0"/>
              <a:t>there are </a:t>
            </a:r>
            <a:r>
              <a:rPr lang="ru-RU" sz="2900" dirty="0" smtClean="0"/>
              <a:t> и </a:t>
            </a:r>
            <a:r>
              <a:rPr lang="ru-RU" sz="2900" dirty="0"/>
              <a:t>неправильно выстраивали вопрос (неправильный порядок слов).</a:t>
            </a:r>
          </a:p>
          <a:p>
            <a:r>
              <a:rPr lang="ru-RU" sz="2900" dirty="0"/>
              <a:t>Обращает на себя внимание недостаточный словарный запас участников ЕГЭ (незнание синонимического ряда, слов – логических связок и т.д.), что проявляется в низких баллах в заданиях высокого или повышенного уровня, требующих полного понимания прослушанного текста или понимания структурно-смысловых связей в прочитанном 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8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3398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619" y="1432193"/>
            <a:ext cx="9838978" cy="43555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Проводить диагностику степени подготовленности школьников</a:t>
            </a:r>
            <a:br>
              <a:rPr lang="ru-RU" dirty="0"/>
            </a:br>
            <a:r>
              <a:rPr lang="ru-RU" dirty="0"/>
              <a:t>к выполнению заданий КИМ </a:t>
            </a:r>
            <a:r>
              <a:rPr lang="ru-RU" dirty="0" smtClean="0"/>
              <a:t>ОГЭ и ЕГЭ.</a:t>
            </a:r>
            <a:endParaRPr lang="ru-RU" dirty="0"/>
          </a:p>
          <a:p>
            <a:r>
              <a:rPr lang="ru-RU" dirty="0"/>
              <a:t>- Анализировать учебный материал и задания КИМ </a:t>
            </a:r>
            <a:r>
              <a:rPr lang="ru-RU" dirty="0" smtClean="0"/>
              <a:t>ОГЭ и ЕГЭ , выделять трудности</a:t>
            </a:r>
            <a:r>
              <a:rPr lang="ru-RU" dirty="0"/>
              <a:t>, актуальные для разных групп </a:t>
            </a:r>
            <a:r>
              <a:rPr lang="ru-RU" dirty="0" smtClean="0"/>
              <a:t>учащихся.</a:t>
            </a:r>
          </a:p>
          <a:p>
            <a:r>
              <a:rPr lang="ru-RU" dirty="0"/>
              <a:t>Организовывать последовательную и планомерную работу</a:t>
            </a:r>
            <a:br>
              <a:rPr lang="ru-RU" dirty="0"/>
            </a:br>
            <a:r>
              <a:rPr lang="ru-RU" dirty="0"/>
              <a:t>по совершенствованию лексико-грамматических навыков школьников,</a:t>
            </a:r>
            <a:br>
              <a:rPr lang="ru-RU" dirty="0"/>
            </a:br>
            <a:r>
              <a:rPr lang="ru-RU" dirty="0"/>
              <a:t>расширять тематический </a:t>
            </a:r>
            <a:r>
              <a:rPr lang="ru-RU" dirty="0" err="1"/>
              <a:t>вокабуляр</a:t>
            </a:r>
            <a:r>
              <a:rPr lang="ru-RU" dirty="0"/>
              <a:t>.</a:t>
            </a:r>
          </a:p>
          <a:p>
            <a:r>
              <a:rPr lang="ru-RU" dirty="0"/>
              <a:t>Избегать «натаскивания» на формат, а развивать когнитивные</a:t>
            </a:r>
            <a:br>
              <a:rPr lang="ru-RU" dirty="0"/>
            </a:br>
            <a:r>
              <a:rPr lang="ru-RU" dirty="0"/>
              <a:t>и коммуникативные умения, позволяющие учащимся </a:t>
            </a:r>
            <a:r>
              <a:rPr lang="ru-RU" dirty="0" smtClean="0"/>
              <a:t>решать коммуникативные</a:t>
            </a:r>
            <a:r>
              <a:rPr lang="ru-RU" dirty="0"/>
              <a:t> </a:t>
            </a:r>
            <a:r>
              <a:rPr lang="ru-RU" dirty="0" smtClean="0"/>
              <a:t>задачи </a:t>
            </a:r>
            <a:r>
              <a:rPr lang="ru-RU" dirty="0"/>
              <a:t>в независимости от формата </a:t>
            </a:r>
            <a:r>
              <a:rPr lang="ru-RU" dirty="0" smtClean="0"/>
              <a:t>задания.</a:t>
            </a:r>
          </a:p>
          <a:p>
            <a:r>
              <a:rPr lang="ru-RU" dirty="0"/>
              <a:t>Проводить среди обучающихся работу не только по формированию</a:t>
            </a:r>
            <a:br>
              <a:rPr lang="ru-RU" dirty="0"/>
            </a:br>
            <a:r>
              <a:rPr lang="ru-RU" dirty="0"/>
              <a:t>иноязычных коммуникативных умений и языковых навыков, но и по развитию</a:t>
            </a:r>
            <a:br>
              <a:rPr lang="ru-RU" dirty="0"/>
            </a:br>
            <a:r>
              <a:rPr lang="ru-RU" dirty="0"/>
              <a:t>социокультурных, </a:t>
            </a:r>
            <a:r>
              <a:rPr lang="ru-RU" dirty="0" err="1"/>
              <a:t>метапредметных</a:t>
            </a:r>
            <a:r>
              <a:rPr lang="ru-RU" dirty="0"/>
              <a:t> и компенсаторных умений.</a:t>
            </a:r>
          </a:p>
          <a:p>
            <a:r>
              <a:rPr lang="ru-RU" dirty="0"/>
              <a:t>- Формировать у учащихся способность анализировать поставленную</a:t>
            </a:r>
            <a:br>
              <a:rPr lang="ru-RU" dirty="0"/>
            </a:br>
            <a:r>
              <a:rPr lang="ru-RU" dirty="0"/>
              <a:t>коммуникативную задачу с тем, чтобы подобрать максимально точное</a:t>
            </a:r>
            <a:br>
              <a:rPr lang="ru-RU" dirty="0"/>
            </a:br>
            <a:r>
              <a:rPr lang="ru-RU" dirty="0"/>
              <a:t>и адекватное </a:t>
            </a:r>
            <a:r>
              <a:rPr lang="ru-RU" dirty="0" smtClean="0"/>
              <a:t>решение.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2022г.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014944"/>
              </p:ext>
            </p:extLst>
          </p:nvPr>
        </p:nvGraphicFramePr>
        <p:xfrm>
          <a:off x="1295400" y="2557463"/>
          <a:ext cx="9601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предмет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650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228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151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 предыдущими годами.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период 2018-2022 гг. наблюдается устойчиво малое количество сдающих другие иностранные языки (менее 0,1%). ОГЭ по английскому языку </a:t>
            </a:r>
            <a:r>
              <a:rPr lang="ru-RU" dirty="0" smtClean="0"/>
              <a:t>в 2022г. сдавали </a:t>
            </a:r>
            <a:r>
              <a:rPr lang="ru-RU" dirty="0"/>
              <a:t>650 участника. По сравнению с 2019 годом </a:t>
            </a:r>
            <a:r>
              <a:rPr lang="ru-RU" dirty="0" smtClean="0"/>
              <a:t>(681) количество </a:t>
            </a:r>
            <a:r>
              <a:rPr lang="ru-RU" dirty="0"/>
              <a:t>участников в регионе уменьшилось на 31 </a:t>
            </a:r>
            <a:r>
              <a:rPr lang="ru-RU" dirty="0" smtClean="0"/>
              <a:t>человек. </a:t>
            </a:r>
            <a:r>
              <a:rPr lang="ru-RU" dirty="0"/>
              <a:t>Большую часть (69,85%) сдававших экзамен составляют выпускники СОШ, обучающиеся по программам ООО, 28,92%- выпускники лицеев и гимназий, 4 участника (0,6%) - участники с ограниченными возможностями здоровья. </a:t>
            </a:r>
            <a:r>
              <a:rPr lang="ru-RU" dirty="0" smtClean="0"/>
              <a:t>В 2020, 2021гг экзамен не проводился.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сожалению, в 2022 году увеличилась доля выпускников, не преодолевших пороговый балл. В 2018 г. доля выпускников, получивших «2», составляла 0,5 %, в 2019 г.– 0,4 %, в 2022 г. достигла </a:t>
            </a:r>
            <a:r>
              <a:rPr lang="ru-RU" dirty="0" smtClean="0"/>
              <a:t>2,77 %. </a:t>
            </a:r>
            <a:r>
              <a:rPr lang="ru-RU" dirty="0"/>
              <a:t>Доли выпускников, получивших «3» и «4» существенно не изменились. Уменьшилась доля выпускников, получивших «5» по сравнению с 2019 г., но осталась на том же уровне, что и в 2018 г. В 2018 г. -39,5%, в 2019 г. – 44,9%, в 2022г.- 38,92 %. Средняя оценка в </a:t>
            </a:r>
            <a:r>
              <a:rPr lang="ru-RU" dirty="0" smtClean="0"/>
              <a:t>2022г</a:t>
            </a:r>
            <a:r>
              <a:rPr lang="ru-RU" dirty="0"/>
              <a:t>. составила 4,1.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0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890735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Анализ выполнения заданий(низкие и высокие проценты выполнения)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90660"/>
            <a:ext cx="9601196" cy="30335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Аудирование</a:t>
            </a:r>
            <a:r>
              <a:rPr lang="ru-RU" b="1" dirty="0" smtClean="0"/>
              <a:t>:</a:t>
            </a:r>
            <a:r>
              <a:rPr lang="ru-RU" dirty="0"/>
              <a:t> Н</a:t>
            </a:r>
            <a:r>
              <a:rPr lang="ru-RU" dirty="0" smtClean="0"/>
              <a:t>аиболее низкие показатели - понимание </a:t>
            </a:r>
            <a:r>
              <a:rPr lang="ru-RU" dirty="0"/>
              <a:t>основного содержания прослушанного текста (66</a:t>
            </a:r>
            <a:r>
              <a:rPr lang="ru-RU" dirty="0" smtClean="0"/>
              <a:t>%)  и понимание </a:t>
            </a:r>
            <a:r>
              <a:rPr lang="ru-RU" dirty="0"/>
              <a:t>в прослушанном тексте запрашиваемой информации (69%). </a:t>
            </a:r>
          </a:p>
          <a:p>
            <a:r>
              <a:rPr lang="ru-RU" b="1" dirty="0" smtClean="0"/>
              <a:t>Чтение:</a:t>
            </a:r>
            <a:r>
              <a:rPr lang="ru-RU" dirty="0" smtClean="0"/>
              <a:t>  Наиболее </a:t>
            </a:r>
            <a:r>
              <a:rPr lang="ru-RU" dirty="0"/>
              <a:t>высокие проценты выполнения, учащиеся показали при выполнении задания 12 </a:t>
            </a:r>
            <a:r>
              <a:rPr lang="ru-RU" dirty="0" smtClean="0"/>
              <a:t> Базового </a:t>
            </a:r>
            <a:r>
              <a:rPr lang="ru-RU" dirty="0"/>
              <a:t>уровня –понимание основного содержания прочитанного текста (92%).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хорошо справились с заданием 1 в </a:t>
            </a:r>
            <a:r>
              <a:rPr lang="ru-RU" b="1" dirty="0"/>
              <a:t>Устной речи</a:t>
            </a:r>
            <a:r>
              <a:rPr lang="ru-RU" dirty="0"/>
              <a:t> Базового уровня – чтение вслух небольшого текста (89%) и с заданием 2 Повышенного уровня – Условный диалог расспрос (87%). Остальные задания как базового, так и повышенного уровня выполнены с процентами от 70% до 82%.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5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4610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Трудности в выполнении заданий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8631"/>
            <a:ext cx="9601196" cy="415723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Наиболее сложными для выполнения учащимися оказались задания по </a:t>
            </a:r>
            <a:r>
              <a:rPr lang="ru-RU" dirty="0" err="1"/>
              <a:t>аудированию</a:t>
            </a:r>
            <a:r>
              <a:rPr lang="ru-RU" dirty="0"/>
              <a:t>.</a:t>
            </a:r>
          </a:p>
          <a:p>
            <a:r>
              <a:rPr lang="ru-RU" dirty="0"/>
              <a:t>Это в основном связано с некоторыми </a:t>
            </a:r>
            <a:r>
              <a:rPr lang="ru-RU" dirty="0" smtClean="0"/>
              <a:t>трудностями восприятия </a:t>
            </a:r>
            <a:r>
              <a:rPr lang="ru-RU" dirty="0"/>
              <a:t>и понимания иноязычной речи учащимися на слух и недостаточным опытом прослушивание аутентичных текстов.</a:t>
            </a:r>
          </a:p>
          <a:p>
            <a:r>
              <a:rPr lang="ru-RU" dirty="0"/>
              <a:t> Задание 5 Базового типа предполагало понимание основного содержания прослушанного текста и соотнесение с подходящей рубрикой из предложенных. Ошибки связаны в основном с неправильным пониманием смысла рубрик.</a:t>
            </a:r>
          </a:p>
          <a:p>
            <a:r>
              <a:rPr lang="ru-RU" dirty="0"/>
              <a:t>Также задания (6-11) Повышенного уровня в этом разделе предполагало понимание запрашиваемой информации с занесением ее в соответствующую таблицу в виде текста (слов). Много ошибок в этом задании в правописании (орфографии) занесенных слов и эти ответы не были зачтены.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4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 2022г.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381175"/>
              </p:ext>
            </p:extLst>
          </p:nvPr>
        </p:nvGraphicFramePr>
        <p:xfrm>
          <a:off x="1295400" y="2557463"/>
          <a:ext cx="96012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предмет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миним</a:t>
                      </a:r>
                      <a:r>
                        <a:rPr lang="ru-RU" baseline="0" dirty="0" smtClean="0"/>
                        <a:t>.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от 61-80 б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80-99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тестовый балл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r>
                        <a:rPr lang="ru-RU" baseline="0" dirty="0" smtClean="0"/>
                        <a:t> (392ч)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x-none" sz="3200" b="1" dirty="0">
                <a:latin typeface="+mn-lt"/>
              </a:rPr>
              <a:t>Количество участников ЕГЭ по учебному предмету </a:t>
            </a:r>
            <a:r>
              <a:rPr lang="ru-RU" sz="3200" b="1" dirty="0" smtClean="0">
                <a:latin typeface="+mn-lt"/>
              </a:rPr>
              <a:t>                </a:t>
            </a:r>
            <a:r>
              <a:rPr lang="x-none" sz="3200" b="1" dirty="0" smtClean="0">
                <a:latin typeface="+mn-lt"/>
              </a:rPr>
              <a:t>(</a:t>
            </a:r>
            <a:r>
              <a:rPr lang="x-none" sz="3200" b="1" dirty="0">
                <a:latin typeface="+mn-lt"/>
              </a:rPr>
              <a:t>за 3 года)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56424"/>
              </p:ext>
            </p:extLst>
          </p:nvPr>
        </p:nvGraphicFramePr>
        <p:xfrm>
          <a:off x="1295400" y="2557463"/>
          <a:ext cx="96012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Сравнительное распределение баллов.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Количество участников ЕГЭ, набравших от 61 до 80 баллов, практически не изменилось в 2021 г и 2022 г., составив 37% и 38% соответственно. В 2022 г. положительная тенденция наблюдается в количестве участников ЕГЭ, продемонстрировавших результаты в диапазоне баллов 81-99 – 51%; в 2021 г. эта цифра равнялась 37%. Также в 2022 г. практически не было участников, набравших ниже минимального количества баллов ЕГЭ, подтверждающих освоение образовательной программы среднего общего образования (для учебного предмета «Иностранный язык (английский)» этот показатель составляет 22 балла). В 2021 г. процентное количество участников ЕГЭ по английскому языку, не преодолевших пороговый уровень, составило 1%.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922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Анализ итогов ОГЭ и ЕГЭ по английскому языку в 2022г.</vt:lpstr>
      <vt:lpstr>ОГЭ 2022г.</vt:lpstr>
      <vt:lpstr>Сравнение с предыдущими годами.</vt:lpstr>
      <vt:lpstr>Динамика </vt:lpstr>
      <vt:lpstr>Анализ выполнения заданий(низкие и высокие проценты выполнения)</vt:lpstr>
      <vt:lpstr>Трудности в выполнении заданий </vt:lpstr>
      <vt:lpstr>ЕГЭ  2022г.</vt:lpstr>
      <vt:lpstr>Количество участников ЕГЭ по учебному предмету                 (за 3 года) </vt:lpstr>
      <vt:lpstr>Сравнительное распределение баллов.</vt:lpstr>
      <vt:lpstr>Анализ выполнения заданий (высокие и низкие проценты) </vt:lpstr>
      <vt:lpstr>Наиболее типичные ошибки.</vt:lpstr>
      <vt:lpstr>Рекомендации.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итогов ОГЭ и ЕГЭ по английскому языку в2022г</dc:title>
  <dc:creator>Елена Вензигина</dc:creator>
  <cp:lastModifiedBy>Елена Вензигина</cp:lastModifiedBy>
  <cp:revision>13</cp:revision>
  <cp:lastPrinted>2022-11-05T12:45:49Z</cp:lastPrinted>
  <dcterms:created xsi:type="dcterms:W3CDTF">2022-11-02T15:40:56Z</dcterms:created>
  <dcterms:modified xsi:type="dcterms:W3CDTF">2022-11-05T12:50:20Z</dcterms:modified>
</cp:coreProperties>
</file>