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Знаете ли вы </a:t>
            </a:r>
            <a:r>
              <a:rPr lang="ru-RU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праздновании 1100-летия крещения Алании?</a:t>
            </a:r>
          </a:p>
        </c:rich>
      </c:tx>
      <c:layout>
        <c:manualLayout>
          <c:xMode val="edge"/>
          <c:yMode val="edge"/>
          <c:x val="0.18804920103487527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23934698451129777"/>
          <c:w val="1"/>
          <c:h val="0.703660803520923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ди вы о праздновании 1100-летия крещения Алании?</c:v>
                </c:pt>
              </c:strCache>
            </c:strRef>
          </c:tx>
          <c:explosion val="25"/>
          <c:dPt>
            <c:idx val="0"/>
            <c:explosion val="28"/>
          </c:dPt>
          <c:dPt>
            <c:idx val="1"/>
            <c:explosion val="15"/>
          </c:dPt>
          <c:dLbls>
            <c:dLbl>
              <c:idx val="0"/>
              <c:layout>
                <c:manualLayout>
                  <c:x val="-0.25147071174840241"/>
                  <c:y val="-0.24057814729901436"/>
                </c:manualLayout>
              </c:layout>
              <c:showPercent val="1"/>
            </c:dLbl>
            <c:dLbl>
              <c:idx val="1"/>
              <c:layout>
                <c:manualLayout>
                  <c:x val="-0.10258801132368174"/>
                  <c:y val="1.8462888199962446E-2"/>
                </c:manualLayout>
              </c:layout>
              <c:showPercent val="1"/>
            </c:dLbl>
            <c:txPr>
              <a:bodyPr/>
              <a:lstStyle/>
              <a:p>
                <a:pPr>
                  <a:defRPr sz="4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0.14949894849174045"/>
          <c:y val="0.85644979200094984"/>
          <c:w val="0.76365388004077628"/>
          <c:h val="0.13284077827028037"/>
        </c:manualLayout>
      </c:layout>
      <c:txPr>
        <a:bodyPr/>
        <a:lstStyle/>
        <a:p>
          <a:pPr>
            <a:defRPr sz="3600">
              <a:solidFill>
                <a:schemeClr val="bg1"/>
              </a:solidFill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Планируете ли вы принимать участие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праздничных мероприятиях?</a:t>
            </a:r>
          </a:p>
        </c:rich>
      </c:tx>
      <c:layout>
        <c:manualLayout>
          <c:xMode val="edge"/>
          <c:yMode val="edge"/>
          <c:x val="0.10510845901674311"/>
          <c:y val="2.424225456785159E-2"/>
        </c:manualLayout>
      </c:layout>
    </c:title>
    <c:plotArea>
      <c:layout>
        <c:manualLayout>
          <c:layoutTarget val="inner"/>
          <c:xMode val="edge"/>
          <c:yMode val="edge"/>
          <c:x val="0.20206166119405572"/>
          <c:y val="0.27079123282999373"/>
          <c:w val="0.56009806705514875"/>
          <c:h val="0.534639064007187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Планируете ли вы принимать участие в праздничных мероприятиях?</c:v>
                </c:pt>
              </c:strCache>
            </c:strRef>
          </c:tx>
          <c:explosion val="3"/>
          <c:dPt>
            <c:idx val="1"/>
            <c:explosion val="8"/>
          </c:dPt>
          <c:dPt>
            <c:idx val="2"/>
            <c:explosion val="8"/>
          </c:dPt>
          <c:dLbls>
            <c:dLbl>
              <c:idx val="0"/>
              <c:layout>
                <c:manualLayout>
                  <c:x val="8.9405198513796261E-2"/>
                  <c:y val="-5.8419697690813933E-2"/>
                </c:manualLayout>
              </c:layout>
              <c:showPercent val="1"/>
            </c:dLbl>
            <c:dLbl>
              <c:idx val="1"/>
              <c:layout>
                <c:manualLayout>
                  <c:x val="-7.5614018949498721E-2"/>
                  <c:y val="-4.1041627959655189E-3"/>
                </c:manualLayout>
              </c:layout>
              <c:showPercent val="1"/>
            </c:dLbl>
            <c:dLbl>
              <c:idx val="2"/>
              <c:layout>
                <c:manualLayout>
                  <c:x val="0.15275900247833968"/>
                  <c:y val="-1.8103587599164195E-2"/>
                </c:manualLayout>
              </c:layout>
              <c:showPercent val="1"/>
            </c:dLbl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Возможно</c:v>
                </c:pt>
                <c:pt idx="2">
                  <c:v>Нет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</c:v>
                </c:pt>
                <c:pt idx="1">
                  <c:v>17</c:v>
                </c:pt>
                <c:pt idx="2">
                  <c:v>5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3.348291358873965E-2"/>
          <c:y val="0.85198178840393068"/>
          <c:w val="0.95381876259000475"/>
          <c:h val="0.13588913081655041"/>
        </c:manualLayout>
      </c:layout>
      <c:txPr>
        <a:bodyPr/>
        <a:lstStyle/>
        <a:p>
          <a:pPr>
            <a:defRPr sz="2400"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2C2F4-F316-4D5C-811C-291C73A5944E}" type="datetimeFigureOut">
              <a:rPr lang="ru-RU" smtClean="0"/>
              <a:pPr/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F836E-6431-47B1-9DAB-166194AFE99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500694" y="5072074"/>
            <a:ext cx="342683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Автор работы: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Кизинова Дана Тимуровна,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10 класс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, МАОУБ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СОШ №7 г. Владикавказа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imSun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7718" y="621508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Владикавказ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2019 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43174" y="142852"/>
            <a:ext cx="628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Настоятель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Аланского мужского монастыря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иеромонах Стефан рассказал об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основания самого высокогорного монастыря на территории России. На первый взгляд может показаться, что эта православная обитель имеет многовековую историю. </a:t>
            </a:r>
            <a:endParaRPr lang="ru-RU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628" y="928670"/>
            <a:ext cx="41433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самом деле, лишь одна часовня была построена в ХIХ веке, а сам монастырь был основан в начале ХХI века. Строительство началось с восстановления небольшой церкви Святых </a:t>
            </a:r>
            <a:r>
              <a:rPr lang="ru-RU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жен-мироносец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Строили храм сами монахи. На сегодняшний день это один из главных духовных центров не только для Северной Осетии, но и для всего Северного Кавказа.</a:t>
            </a:r>
          </a:p>
          <a:p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71736" y="6072206"/>
            <a:ext cx="63579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Равноапостольная Нина, просветительница Кавказа.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Способствовала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укреплению христианства,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строила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храмы, неся христианство народам Осетии, Грузии и всего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Кавказа.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86578" y="2744830"/>
            <a:ext cx="22145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Неоценимый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укрепление христианства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Осетии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внесла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царица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Тамара,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правившая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 XII –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начале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XIII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веков.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Ее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царствование считалось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вершиной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расцвета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политических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культурных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Грузинского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царства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Рисунок 4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71736" y="2428868"/>
            <a:ext cx="278608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Тамара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дочерью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осетинской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княгини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Бурдухан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Бурдухан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столь просвещенной,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ней было известно далеко за пределами Осетии.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знала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кроме осетинского, греческий, латинский, грузинский языки.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эти знания приобрела в Осетии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царском дворе. </a:t>
            </a:r>
          </a:p>
        </p:txBody>
      </p:sp>
      <p:pic>
        <p:nvPicPr>
          <p:cNvPr id="6" name="Рисунок 5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0330" y="4572008"/>
            <a:ext cx="66437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Иверскую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икону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царица Тамара с доверенными служителями церкви направила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Осетию. В Куртатинском ущелье была построена маленькая церковь, где 600 лет, вплоть до присоединения Осетии к России (1774 год), хранилась чудотворная икона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Трижды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это время церковь сгорала до основания.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каждый раз икону находили неподалеку от  храма. В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 18 века чудотворный образ Богородицы был перенесен с гор в равнинный город Моздок.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середине 20 века эта бесценная реликвия исчезла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1900 г часовня была восстановлена жителями сел.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Харисджин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Их имена были выбиты на каменной плите, которая была установлена возле входа.</a:t>
            </a:r>
          </a:p>
        </p:txBody>
      </p:sp>
      <p:pic>
        <p:nvPicPr>
          <p:cNvPr id="9" name="Рисунок 8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н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226" name="Picture 2" descr="http://alania.gov.ru/sites/default/files/styles/news_extralarge/public/media/news/photos/2018-01/DSC_4505.jpg?itok=GK3KPC0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6432" y="4643446"/>
            <a:ext cx="3607061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tretch/>
        </p:blipFill>
        <p:spPr>
          <a:xfrm>
            <a:off x="6143636" y="357166"/>
            <a:ext cx="271464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/>
        </p:blipFill>
        <p:spPr>
          <a:xfrm>
            <a:off x="6143636" y="2285992"/>
            <a:ext cx="278608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/>
        </p:blipFill>
        <p:spPr>
          <a:xfrm>
            <a:off x="6143636" y="4643446"/>
            <a:ext cx="278608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https://sputnik-ossetia.ru/images/572/77/5727769.jpg"/>
          <p:cNvPicPr>
            <a:picLocks noChangeAspect="1" noChangeArrowheads="1"/>
          </p:cNvPicPr>
          <p:nvPr/>
        </p:nvPicPr>
        <p:blipFill>
          <a:blip r:embed="rId7" cstate="print"/>
          <a:srcRect l="16590" t="6667" r="22580" b="8889"/>
          <a:stretch>
            <a:fillRect/>
          </a:stretch>
        </p:blipFill>
        <p:spPr bwMode="auto">
          <a:xfrm>
            <a:off x="2428860" y="285728"/>
            <a:ext cx="361463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0" name="Picture 6" descr="http://www.nykhas.ru/wp-content/uploads/2019/06/b1eebe51a41b9d906270d0cfc8d562df.jpg"/>
          <p:cNvPicPr>
            <a:picLocks noChangeAspect="1" noChangeArrowheads="1"/>
          </p:cNvPicPr>
          <p:nvPr/>
        </p:nvPicPr>
        <p:blipFill>
          <a:blip r:embed="rId8" cstate="print"/>
          <a:srcRect t="12872" r="4418" b="9893"/>
          <a:stretch>
            <a:fillRect/>
          </a:stretch>
        </p:blipFill>
        <p:spPr bwMode="auto">
          <a:xfrm>
            <a:off x="2471593" y="3000372"/>
            <a:ext cx="357190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фон 12.jpg"/>
          <p:cNvPicPr>
            <a:picLocks noChangeAspect="1"/>
          </p:cNvPicPr>
          <p:nvPr/>
        </p:nvPicPr>
        <p:blipFill>
          <a:blip r:embed="rId9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  <p:pic>
        <p:nvPicPr>
          <p:cNvPr id="12" name="Рисунок 11" descr="фон 12.jpg"/>
          <p:cNvPicPr>
            <a:picLocks noChangeAspect="1"/>
          </p:cNvPicPr>
          <p:nvPr/>
        </p:nvPicPr>
        <p:blipFill>
          <a:blip r:embed="rId9" cstate="print"/>
          <a:srcRect r="74222"/>
          <a:stretch>
            <a:fillRect/>
          </a:stretch>
        </p:blipFill>
        <p:spPr>
          <a:xfrm>
            <a:off x="152857" y="15240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н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57422" y="0"/>
            <a:ext cx="6786578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71736" y="500042"/>
          <a:ext cx="6072230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12" descr="фон 12.jpg"/>
          <p:cNvPicPr>
            <a:picLocks noChangeAspect="1"/>
          </p:cNvPicPr>
          <p:nvPr/>
        </p:nvPicPr>
        <p:blipFill>
          <a:blip r:embed="rId4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н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57422" y="0"/>
            <a:ext cx="6786578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786050" y="357166"/>
          <a:ext cx="6000792" cy="628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фон 12.jpg"/>
          <p:cNvPicPr>
            <a:picLocks noChangeAspect="1"/>
          </p:cNvPicPr>
          <p:nvPr/>
        </p:nvPicPr>
        <p:blipFill>
          <a:blip r:embed="rId4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н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43174" y="1214422"/>
            <a:ext cx="6500826" cy="564357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28926" y="1214423"/>
            <a:ext cx="5929354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ВЫВОДЫ:</a:t>
            </a:r>
          </a:p>
          <a:p>
            <a:pPr marL="0" marR="0" lvl="0" indent="4492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 </a:t>
            </a:r>
            <a:r>
              <a:rPr lang="ru-RU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раннее знакомстве алан с христианством;</a:t>
            </a:r>
          </a:p>
          <a:p>
            <a:pPr marL="0" marR="0" lvl="0" indent="4508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 обращение алан к христианству произошло не сразу;</a:t>
            </a:r>
          </a:p>
          <a:p>
            <a:pPr marL="0" marR="0" lvl="0" indent="4508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приняв христианство, Алания вошла в систему христианских стран Европы, окрепли политические и экономические связи с западными народами;</a:t>
            </a:r>
          </a:p>
          <a:p>
            <a:pPr marL="0" marR="0" lvl="0" indent="4508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появились сдвиги в культуре: в Аланию пришла письменность, появились школы при церквях, в монастырях зарождалось летописание, жития, появились переводы Евангелия и служебных книг, развивались зодчество,  живопись, появилось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иконописание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bc918277366e04e1e39c0652872c8b.jpg"/>
          <p:cNvPicPr>
            <a:picLocks noChangeAspect="1"/>
          </p:cNvPicPr>
          <p:nvPr/>
        </p:nvPicPr>
        <p:blipFill>
          <a:blip r:embed="rId2" cstate="print"/>
          <a:srcRect l="11040"/>
          <a:stretch>
            <a:fillRect/>
          </a:stretch>
        </p:blipFill>
        <p:spPr>
          <a:xfrm>
            <a:off x="-357222" y="0"/>
            <a:ext cx="9501222" cy="6858000"/>
          </a:xfrm>
          <a:prstGeom prst="rect">
            <a:avLst/>
          </a:prstGeom>
        </p:spPr>
      </p:pic>
      <p:pic>
        <p:nvPicPr>
          <p:cNvPr id="2" name="Рисунок 1" descr="1_7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357166"/>
            <a:ext cx="3307209" cy="4538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7422" y="0"/>
            <a:ext cx="6786578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28860" y="200312"/>
            <a:ext cx="6429420" cy="64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539750" algn="l"/>
              </a:tabLst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Цель исследования: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0850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определить, чем обусловлен выбор православной веры Аланией и каково значение данного события для её истории.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53975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imSun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539750" algn="l"/>
              </a:tabLst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Задачи исследования:</a:t>
            </a:r>
            <a:endParaRPr kumimoji="0" lang="ru-RU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0850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определить причины выбора христианства Аланией;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0850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найти истоки проникновения христианской веры на землю Алании;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0850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выявить роль исторических деятелей, способствовавших выбору православия;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0850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выяснить значение принятия христианства для Алании;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0850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узнать о подготовительных работах, связанных с празднованием 1100-летия крещения Алании.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53975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imSun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539750" algn="l"/>
              </a:tabLst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Гипотеза исследования: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0850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/>
                <a:cs typeface="Times New Roman" pitchFamily="18" charset="0"/>
              </a:rPr>
              <a:t>бережное отношение к духовному наследию своего народа - неотъемлемая часть сохранения его идентичности.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7" name="Рисунок 6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9952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286388"/>
            <a:ext cx="9144000" cy="15716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4034" name="Picture 2" descr="http://mitropolia-lip.ru/sites/default/files/events/1548758957/apostol_andr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3929090" cy="4867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s://4.bp.blogspot.com/-I7WoUu0t7SM/WVCXP0mS61I/AAAAAAAANHM/09Fy_dELEZkXwJ94GzWDEhWvpEHMggtqACLcBGAs/s1600/0630simon10.jpg"/>
          <p:cNvPicPr>
            <a:picLocks noChangeAspect="1" noChangeArrowheads="1"/>
          </p:cNvPicPr>
          <p:nvPr/>
        </p:nvPicPr>
        <p:blipFill>
          <a:blip r:embed="rId4" cstate="print"/>
          <a:srcRect t="2736"/>
          <a:stretch>
            <a:fillRect/>
          </a:stretch>
        </p:blipFill>
        <p:spPr bwMode="auto">
          <a:xfrm>
            <a:off x="4929190" y="285728"/>
            <a:ext cx="3429024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20" y="5464276"/>
            <a:ext cx="8643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семена христианства в Аланию  были занесены еще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веке, когда апостолы Андрей Первозванный и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Кананит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проповедовали христианское вероучение среди предков осетин.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57422" y="142852"/>
            <a:ext cx="6572296" cy="37147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00298" y="214290"/>
            <a:ext cx="635798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Х-Х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вв.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«золотой век» в истории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Алании: </a:t>
            </a:r>
          </a:p>
          <a:p>
            <a:pPr marL="803275" indent="-358775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началу Х в. аланы освободились от хазарской зависимости и приобрели политический суверенитет;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3275" indent="-358775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значительно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выросла военная мощь алан;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3275" indent="-358775">
              <a:spcAft>
                <a:spcPts val="60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формируется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раннефеодальная государственность во главе с царями и военно-дружинной знатью.</a:t>
            </a:r>
          </a:p>
          <a:p>
            <a:pPr indent="444500" algn="just"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Внутренняя готовность принять крещение совместилась с благоприятно изменившейся политической обстановкой, и Византия поспешила этим воспользоваться.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44500" algn="just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начале Х века Алания вступила в семью восточно-христианских, православных стран и встала на путь приобщения к христианской цивилизации.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57422" y="142852"/>
            <a:ext cx="342902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Широкая миссионерская деятельность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</a:p>
          <a:p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алан началась </a:t>
            </a:r>
          </a:p>
          <a:p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в X веке </a:t>
            </a:r>
          </a:p>
          <a:p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патриархе 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Николае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Мистике</a:t>
            </a:r>
          </a:p>
        </p:txBody>
      </p:sp>
      <p:pic>
        <p:nvPicPr>
          <p:cNvPr id="12" name="Рисунок 11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0298" y="142852"/>
            <a:ext cx="342902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 </a:t>
            </a:r>
            <a:r>
              <a:rPr lang="ru-RU" sz="23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</a:t>
            </a:r>
          </a:p>
          <a:p>
            <a:endParaRPr lang="ru-RU" sz="2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Святого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великомученика </a:t>
            </a:r>
            <a:r>
              <a:rPr lang="en-US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Победоносца </a:t>
            </a:r>
            <a:endParaRPr lang="en-US" sz="2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Георгия</a:t>
            </a:r>
            <a:endParaRPr lang="ru-RU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0298" y="352506"/>
            <a:ext cx="34290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храм </a:t>
            </a:r>
          </a:p>
          <a:p>
            <a:endParaRPr lang="ru-RU" sz="2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Пресвятой </a:t>
            </a:r>
          </a:p>
          <a:p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Троицы</a:t>
            </a:r>
            <a:endParaRPr lang="ru-RU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0298" y="352506"/>
            <a:ext cx="342902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Южный храм </a:t>
            </a:r>
          </a:p>
          <a:p>
            <a:endParaRPr lang="ru-RU" sz="2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</a:t>
            </a:r>
          </a:p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пророка </a:t>
            </a:r>
            <a:endParaRPr lang="ru-RU" sz="2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Илии</a:t>
            </a:r>
            <a:endParaRPr lang="ru-RU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фон 12.jpg"/>
          <p:cNvPicPr>
            <a:picLocks noChangeAspect="1"/>
          </p:cNvPicPr>
          <p:nvPr/>
        </p:nvPicPr>
        <p:blipFill>
          <a:blip r:embed="rId3" cstate="print"/>
          <a:srcRect r="74222"/>
          <a:stretch>
            <a:fillRect/>
          </a:stretch>
        </p:blipFill>
        <p:spPr>
          <a:xfrm>
            <a:off x="457" y="0"/>
            <a:ext cx="2356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519</Words>
  <Application>Microsoft Office PowerPoint</Application>
  <PresentationFormat>Экран (4:3)</PresentationFormat>
  <Paragraphs>85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Элина</dc:creator>
  <cp:lastModifiedBy>Admin</cp:lastModifiedBy>
  <cp:revision>42</cp:revision>
  <dcterms:created xsi:type="dcterms:W3CDTF">2019-11-25T13:37:12Z</dcterms:created>
  <dcterms:modified xsi:type="dcterms:W3CDTF">2020-01-21T15:00:12Z</dcterms:modified>
</cp:coreProperties>
</file>