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7" r:id="rId2"/>
    <p:sldId id="259" r:id="rId3"/>
    <p:sldId id="260" r:id="rId4"/>
    <p:sldId id="268" r:id="rId5"/>
    <p:sldId id="269" r:id="rId6"/>
    <p:sldId id="266" r:id="rId7"/>
    <p:sldId id="272" r:id="rId8"/>
    <p:sldId id="270" r:id="rId9"/>
    <p:sldId id="273" r:id="rId10"/>
    <p:sldId id="274" r:id="rId11"/>
    <p:sldId id="275" r:id="rId12"/>
    <p:sldId id="271" r:id="rId13"/>
    <p:sldId id="265" r:id="rId14"/>
    <p:sldId id="264" r:id="rId15"/>
    <p:sldId id="276" r:id="rId16"/>
    <p:sldId id="263" r:id="rId17"/>
    <p:sldId id="277" r:id="rId18"/>
    <p:sldId id="279" r:id="rId19"/>
    <p:sldId id="280" r:id="rId20"/>
    <p:sldId id="281" r:id="rId21"/>
    <p:sldId id="282" r:id="rId22"/>
    <p:sldId id="283" r:id="rId23"/>
    <p:sldId id="289" r:id="rId24"/>
    <p:sldId id="284" r:id="rId25"/>
    <p:sldId id="285" r:id="rId26"/>
    <p:sldId id="286" r:id="rId27"/>
    <p:sldId id="288" r:id="rId28"/>
    <p:sldId id="28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170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90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7C14A-111A-44BD-8DEA-70A663ED727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CD7A7-64B4-4836-9295-9E12273893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7076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CD7A7-64B4-4836-9295-9E122738938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5504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C554-A8FC-4DBC-9F1A-F9452E901D2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EAF8-36D2-44FA-A42E-4100B057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451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C554-A8FC-4DBC-9F1A-F9452E901D2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EAF8-36D2-44FA-A42E-4100B057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1648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C554-A8FC-4DBC-9F1A-F9452E901D2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EAF8-36D2-44FA-A42E-4100B057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63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6974" y="274411"/>
            <a:ext cx="8230054" cy="58522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1B9B-B06E-446C-9E36-40C572E94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791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C554-A8FC-4DBC-9F1A-F9452E901D2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EAF8-36D2-44FA-A42E-4100B057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635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C554-A8FC-4DBC-9F1A-F9452E901D2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EAF8-36D2-44FA-A42E-4100B057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64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C554-A8FC-4DBC-9F1A-F9452E901D2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EAF8-36D2-44FA-A42E-4100B057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087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C554-A8FC-4DBC-9F1A-F9452E901D2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EAF8-36D2-44FA-A42E-4100B057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416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C554-A8FC-4DBC-9F1A-F9452E901D2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EAF8-36D2-44FA-A42E-4100B057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277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C554-A8FC-4DBC-9F1A-F9452E901D2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EAF8-36D2-44FA-A42E-4100B057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407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C554-A8FC-4DBC-9F1A-F9452E901D2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EAF8-36D2-44FA-A42E-4100B057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017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8C554-A8FC-4DBC-9F1A-F9452E901D2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EAF8-36D2-44FA-A42E-4100B057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228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8C554-A8FC-4DBC-9F1A-F9452E901D29}" type="datetimeFigureOut">
              <a:rPr lang="ru-RU" smtClean="0"/>
              <a:pPr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8EAF8-36D2-44FA-A42E-4100B0578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558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cyclopedia.ru/bitrix/redirect.php?event1=news_out&amp;event2=&amp;event3=&amp;goto=https://ru.wikipedia.org/wiki/%D0%9E%D1%81%D0%B5%D1%82%D0%B8%D0%BD%D1%81%D0%BA%D0%B0%D1%8F_%D0%92%D0%B8%D0%BA%D0%B8%D0%BF%D0%B5%D0%B4%D0%B8%D1%8F&amp;af=674d6036a34b2d5a1f01ca0fc752c6f8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1113888">
            <a:off x="467543" y="2775551"/>
            <a:ext cx="87976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И это всё о них…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00225" y="404664"/>
            <a:ext cx="3198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СОШ №7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67944" y="1362577"/>
            <a:ext cx="4767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</a:t>
            </a:r>
            <a:r>
              <a:rPr lang="ru-RU" b="1" cap="none" spc="0" dirty="0" smtClean="0">
                <a:ln w="11430"/>
                <a:solidFill>
                  <a:srgbClr val="002060"/>
                </a:solidFill>
              </a:rPr>
              <a:t>углубленным изучением</a:t>
            </a:r>
            <a:r>
              <a:rPr lang="en-US" b="1" cap="none" spc="0" dirty="0" smtClean="0">
                <a:ln w="11430"/>
                <a:solidFill>
                  <a:srgbClr val="002060"/>
                </a:solidFill>
              </a:rPr>
              <a:t> </a:t>
            </a:r>
            <a:r>
              <a:rPr lang="ru-RU" b="1" cap="none" spc="0" dirty="0" smtClean="0">
                <a:ln w="11430"/>
                <a:solidFill>
                  <a:srgbClr val="002060"/>
                </a:solidFill>
              </a:rPr>
              <a:t>английского языка</a:t>
            </a:r>
            <a:br>
              <a:rPr lang="ru-RU" b="1" cap="none" spc="0" dirty="0" smtClean="0">
                <a:ln w="11430"/>
                <a:solidFill>
                  <a:srgbClr val="002060"/>
                </a:solidFill>
              </a:rPr>
            </a:br>
            <a:r>
              <a:rPr lang="ru-RU" b="1" cap="none" spc="0" dirty="0" smtClean="0">
                <a:ln w="11430"/>
                <a:solidFill>
                  <a:srgbClr val="002060"/>
                </a:solidFill>
              </a:rPr>
              <a:t>имени </a:t>
            </a:r>
            <a:r>
              <a:rPr lang="ru-RU" b="1" cap="none" spc="0" dirty="0" err="1" smtClean="0">
                <a:ln w="11430"/>
                <a:solidFill>
                  <a:srgbClr val="002060"/>
                </a:solidFill>
              </a:rPr>
              <a:t>А.С.Пушкина</a:t>
            </a:r>
            <a:r>
              <a:rPr lang="en-US" b="1" cap="none" spc="0" dirty="0" smtClean="0">
                <a:ln w="11430"/>
                <a:solidFill>
                  <a:srgbClr val="002060"/>
                </a:solidFill>
              </a:rPr>
              <a:t/>
            </a:r>
            <a:br>
              <a:rPr lang="en-US" b="1" cap="none" spc="0" dirty="0" smtClean="0">
                <a:ln w="11430"/>
                <a:solidFill>
                  <a:srgbClr val="002060"/>
                </a:solidFill>
              </a:rPr>
            </a:br>
            <a:r>
              <a:rPr lang="ru-RU" b="1" cap="none" spc="0" dirty="0" err="1" smtClean="0">
                <a:ln w="11430"/>
                <a:solidFill>
                  <a:srgbClr val="002060"/>
                </a:solidFill>
              </a:rPr>
              <a:t>г.Владикавказ</a:t>
            </a:r>
            <a:r>
              <a:rPr lang="ru-RU" b="1" cap="none" spc="0" dirty="0" smtClean="0">
                <a:ln w="11430"/>
                <a:solidFill>
                  <a:srgbClr val="002060"/>
                </a:solidFill>
              </a:rPr>
              <a:t>, РСО-Алания</a:t>
            </a:r>
            <a:endParaRPr lang="ru-RU" b="1" cap="none" spc="0" dirty="0">
              <a:ln w="11430"/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10925" y="4946655"/>
            <a:ext cx="60239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История школы в лицах</a:t>
            </a:r>
            <a:endParaRPr lang="ru-RU" sz="44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910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Пользователь\Desktop\для лены\наш проект\музей  фото\20161107_0808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34036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Пользователь\Desktop\для лены\наш проект\готовые\звонарев\20151209_1543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023"/>
          <a:stretch/>
        </p:blipFill>
        <p:spPr bwMode="auto">
          <a:xfrm>
            <a:off x="6493142" y="692696"/>
            <a:ext cx="2078664" cy="273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Пользователь\Desktop\для лены\наш проект\готовые\книги\20151209_1536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59" y="4548402"/>
            <a:ext cx="2837805" cy="201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Пользователь\Desktop\для лены\наш проект\готовые\предметы\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53035"/>
            <a:ext cx="2907804" cy="1319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Пользователь\Desktop\для лены\наш проект\готовые\книги\20151209_1529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9494" y="2476290"/>
            <a:ext cx="1637115" cy="23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ьзователь\Desktop\для лены\наш проект\готовые\книги\20151209_15240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34" t="10212" r="3251" b="5402"/>
          <a:stretch/>
        </p:blipFill>
        <p:spPr bwMode="auto">
          <a:xfrm>
            <a:off x="3250823" y="514956"/>
            <a:ext cx="1642072" cy="240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1636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для лены\приложения\P1000689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0602"/>
            <a:ext cx="4752528" cy="31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esktop\для лены\приложения\P10006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2678"/>
            <a:ext cx="4172030" cy="283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Пользователь\Desktop\для лены\приложения\P10006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464" y="3662678"/>
            <a:ext cx="3990536" cy="283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934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3" t="14468" r="5437" b="10181"/>
          <a:stretch/>
        </p:blipFill>
        <p:spPr bwMode="auto">
          <a:xfrm>
            <a:off x="645607" y="3212976"/>
            <a:ext cx="5404514" cy="328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6" t="25855" r="5197" b="20796"/>
          <a:stretch/>
        </p:blipFill>
        <p:spPr bwMode="auto">
          <a:xfrm>
            <a:off x="3347864" y="574671"/>
            <a:ext cx="5467080" cy="245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668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92" t="11331" r="7568" b="18613"/>
          <a:stretch/>
        </p:blipFill>
        <p:spPr bwMode="auto">
          <a:xfrm>
            <a:off x="5280648" y="2636912"/>
            <a:ext cx="1887881" cy="23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81" t="5746" r="6611" b="8000"/>
          <a:stretch/>
        </p:blipFill>
        <p:spPr bwMode="auto">
          <a:xfrm>
            <a:off x="467544" y="2125760"/>
            <a:ext cx="4813104" cy="364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1597" y="70122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Гордость  </a:t>
            </a:r>
            <a:r>
              <a:rPr lang="ru-RU" sz="2400" b="1" dirty="0">
                <a:solidFill>
                  <a:srgbClr val="002060"/>
                </a:solidFill>
              </a:rPr>
              <a:t>учебного заведения </a:t>
            </a:r>
            <a:r>
              <a:rPr lang="ru-RU" sz="2400" b="1" dirty="0" smtClean="0">
                <a:solidFill>
                  <a:srgbClr val="002060"/>
                </a:solidFill>
              </a:rPr>
              <a:t>- Пушкинский театр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98" t="55083" r="62779" b="6468"/>
          <a:stretch/>
        </p:blipFill>
        <p:spPr bwMode="auto">
          <a:xfrm rot="685916">
            <a:off x="7142270" y="4277607"/>
            <a:ext cx="1507973" cy="210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Пользователь\Desktop\для лены\наш проект\P118078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2" t="4405" r="6615" b="6506"/>
          <a:stretch/>
        </p:blipFill>
        <p:spPr bwMode="auto">
          <a:xfrm>
            <a:off x="6065198" y="332656"/>
            <a:ext cx="2597082" cy="190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904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52" t="14459" r="25767" b="10019"/>
          <a:stretch/>
        </p:blipFill>
        <p:spPr bwMode="auto">
          <a:xfrm>
            <a:off x="565150" y="1700808"/>
            <a:ext cx="7031186" cy="47249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" name="Рисунок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60" t="21678" r="56893" b="15950"/>
          <a:stretch/>
        </p:blipFill>
        <p:spPr bwMode="auto">
          <a:xfrm>
            <a:off x="7216165" y="282049"/>
            <a:ext cx="1512168" cy="1910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3" y="404664"/>
            <a:ext cx="49484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Ирина </a:t>
            </a:r>
            <a:r>
              <a:rPr lang="ru-RU" sz="2400" b="1" dirty="0" err="1" smtClean="0">
                <a:solidFill>
                  <a:srgbClr val="C00000"/>
                </a:solidFill>
              </a:rPr>
              <a:t>Казбековна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Джанаева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- руководитель </a:t>
            </a:r>
            <a:r>
              <a:rPr lang="ru-RU" sz="2400" b="1" dirty="0">
                <a:solidFill>
                  <a:srgbClr val="002060"/>
                </a:solidFill>
              </a:rPr>
              <a:t>театральной </a:t>
            </a:r>
            <a:r>
              <a:rPr lang="ru-RU" sz="2400" b="1" dirty="0" smtClean="0">
                <a:solidFill>
                  <a:srgbClr val="002060"/>
                </a:solidFill>
              </a:rPr>
              <a:t>студии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524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nykhas.ru/wp-content/uploads/2017/09/a268cbd37713919b02ce631dc87314f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38" r="4511"/>
          <a:stretch/>
        </p:blipFill>
        <p:spPr bwMode="auto">
          <a:xfrm>
            <a:off x="2191276" y="275583"/>
            <a:ext cx="1744277" cy="173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45352" y="447055"/>
            <a:ext cx="4919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Анатолий ШУЛЬЕВ</a:t>
            </a:r>
            <a:r>
              <a:rPr lang="ru-RU" b="1" dirty="0"/>
              <a:t>, режиссер Московского академического </a:t>
            </a:r>
            <a:r>
              <a:rPr lang="ru-RU" b="1" dirty="0" smtClean="0"/>
              <a:t>театра </a:t>
            </a:r>
            <a:r>
              <a:rPr lang="ru-RU" b="1" dirty="0"/>
              <a:t>им. Вл. Маяковского</a:t>
            </a:r>
            <a:endParaRPr lang="ru-RU" dirty="0"/>
          </a:p>
        </p:txBody>
      </p:sp>
      <p:pic>
        <p:nvPicPr>
          <p:cNvPr id="11268" name="Picture 4" descr="http://art-profi.net/assets/resourceimages/124/30713948_1043850032419436_288698478624348569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88893"/>
            <a:ext cx="1493135" cy="223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63415" y="2420887"/>
            <a:ext cx="3668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Владимир ШУЛЬЕВ </a:t>
            </a:r>
            <a:r>
              <a:rPr lang="ru-RU" b="1" dirty="0" smtClean="0"/>
              <a:t>– актер</a:t>
            </a:r>
          </a:p>
          <a:p>
            <a:r>
              <a:rPr lang="ru-RU" b="1" dirty="0" smtClean="0"/>
              <a:t> Театра </a:t>
            </a:r>
            <a:r>
              <a:rPr lang="ru-RU" b="1" dirty="0"/>
              <a:t>имени Евгения Вахтангова</a:t>
            </a:r>
            <a:r>
              <a:rPr lang="ru-RU" dirty="0"/>
              <a:t>.</a:t>
            </a:r>
          </a:p>
        </p:txBody>
      </p:sp>
      <p:pic>
        <p:nvPicPr>
          <p:cNvPr id="11270" name="Picture 6" descr="http://www.teatr15.ru/site/images/catalog/49/vpopo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960" y="2744053"/>
            <a:ext cx="1784115" cy="237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01075" y="3368548"/>
            <a:ext cx="40302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Валерий Михайлович ПОПОВ </a:t>
            </a:r>
            <a:r>
              <a:rPr lang="ru-RU" b="1" dirty="0" smtClean="0"/>
              <a:t>-</a:t>
            </a:r>
            <a:endParaRPr lang="ru-RU" b="1" dirty="0"/>
          </a:p>
          <a:p>
            <a:r>
              <a:rPr lang="ru-RU" b="1" dirty="0"/>
              <a:t>Главный </a:t>
            </a:r>
            <a:r>
              <a:rPr lang="ru-RU" b="1" dirty="0" smtClean="0"/>
              <a:t>режиссер Академического </a:t>
            </a:r>
            <a:r>
              <a:rPr lang="ru-RU" b="1" dirty="0"/>
              <a:t>Русского театра им. Е. Вахтангова (</a:t>
            </a:r>
            <a:r>
              <a:rPr lang="ru-RU" b="1" dirty="0" err="1"/>
              <a:t>г.Владикавказ</a:t>
            </a:r>
            <a:r>
              <a:rPr lang="ru-RU" b="1" dirty="0"/>
              <a:t>); </a:t>
            </a:r>
          </a:p>
          <a:p>
            <a:r>
              <a:rPr lang="ru-RU" b="1" dirty="0"/>
              <a:t>Народный </a:t>
            </a:r>
            <a:r>
              <a:rPr lang="ru-RU" b="1" dirty="0" smtClean="0"/>
              <a:t>артист, </a:t>
            </a:r>
            <a:r>
              <a:rPr lang="ru-RU" b="1" dirty="0"/>
              <a:t>заслуженный деятель искусств РСО-Алания.</a:t>
            </a:r>
          </a:p>
        </p:txBody>
      </p:sp>
      <p:pic>
        <p:nvPicPr>
          <p:cNvPr id="8" name="Picture 8" descr="https://pp.userapi.com/c847122/v847122459/12099f/GLWkxl18GN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075" t="11510" r="10593" b="57303"/>
          <a:stretch/>
        </p:blipFill>
        <p:spPr bwMode="auto">
          <a:xfrm>
            <a:off x="5550312" y="4869160"/>
            <a:ext cx="1562079" cy="188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6960" y="558628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Дмитрий  ЕНАЛДИЕВ </a:t>
            </a:r>
            <a:r>
              <a:rPr lang="ru-RU" b="1" dirty="0" smtClean="0"/>
              <a:t>– </a:t>
            </a:r>
            <a:r>
              <a:rPr lang="ru-RU" b="1" dirty="0"/>
              <a:t>актер Северо – Осетинского академического театра </a:t>
            </a:r>
            <a:endParaRPr lang="ru-RU" b="1" dirty="0" smtClean="0"/>
          </a:p>
          <a:p>
            <a:pPr algn="ctr"/>
            <a:r>
              <a:rPr lang="ru-RU" b="1" dirty="0" smtClean="0"/>
              <a:t>им</a:t>
            </a:r>
            <a:r>
              <a:rPr lang="ru-RU" b="1" dirty="0"/>
              <a:t>. В. </a:t>
            </a:r>
            <a:r>
              <a:rPr lang="ru-RU" b="1" dirty="0" err="1"/>
              <a:t>Тхапсаева</a:t>
            </a:r>
            <a:r>
              <a:rPr lang="ru-RU" b="1" dirty="0"/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xmlns="" val="3423714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C:\Users\Пользователь\Desktop\сайты\май сайт\фото учителей - 2018\цаллагова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48680"/>
            <a:ext cx="164333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Пользователь\Desktop\осет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80492"/>
            <a:ext cx="3024336" cy="2172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Пользователь\Desktop\приложения\IMG_23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26828">
            <a:off x="2052065" y="4824598"/>
            <a:ext cx="1944216" cy="16748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2483768" y="451747"/>
            <a:ext cx="4248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Светлана Юрьевна ЦАЛЛАГОВА </a:t>
            </a:r>
            <a:r>
              <a:rPr lang="ru-RU" sz="2000" b="1" dirty="0" smtClean="0">
                <a:solidFill>
                  <a:srgbClr val="002060"/>
                </a:solidFill>
              </a:rPr>
              <a:t>- руководитель театральной </a:t>
            </a:r>
            <a:r>
              <a:rPr lang="ru-RU" sz="2000" b="1" dirty="0">
                <a:solidFill>
                  <a:srgbClr val="002060"/>
                </a:solidFill>
              </a:rPr>
              <a:t>студии «</a:t>
            </a:r>
            <a:r>
              <a:rPr lang="ru-RU" sz="2000" b="1" dirty="0" err="1">
                <a:solidFill>
                  <a:srgbClr val="002060"/>
                </a:solidFill>
              </a:rPr>
              <a:t>Сырдон</a:t>
            </a:r>
            <a:r>
              <a:rPr lang="ru-RU" sz="2000" b="1" dirty="0">
                <a:solidFill>
                  <a:srgbClr val="002060"/>
                </a:solidFill>
              </a:rPr>
              <a:t>» на осетинском языке, работник общего образования, Заслуженный учитель                               </a:t>
            </a:r>
            <a:r>
              <a:rPr lang="ru-RU" sz="2000" b="1" dirty="0" smtClean="0">
                <a:solidFill>
                  <a:srgbClr val="002060"/>
                </a:solidFill>
              </a:rPr>
              <a:t>РСО-Алании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ользователь\Desktop\презнтация на конкурс\DSC099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70361">
            <a:off x="5562695" y="3858592"/>
            <a:ext cx="2913617" cy="251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презнтация на конкурс\DSC099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85064">
            <a:off x="3830446" y="2629069"/>
            <a:ext cx="2066181" cy="21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703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29" t="10077" r="22532" b="17778"/>
          <a:stretch/>
        </p:blipFill>
        <p:spPr bwMode="auto">
          <a:xfrm>
            <a:off x="5148064" y="437194"/>
            <a:ext cx="2592288" cy="3015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C:\Users\Пользователь\Desktop\сайты\май сайт\7\грамоты\достижения на сайт\Удостоверение к медали Победителя Всероссийского публичного смотра  Творчески работающие коллективы школ России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2324" y="4653136"/>
            <a:ext cx="2395855" cy="173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09" t="11112" r="21846" b="12920"/>
          <a:stretch/>
        </p:blipFill>
        <p:spPr bwMode="auto">
          <a:xfrm>
            <a:off x="2399943" y="1124744"/>
            <a:ext cx="2631033" cy="2081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860032" y="3633320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Татьяна </a:t>
            </a:r>
            <a:r>
              <a:rPr lang="ru-RU" b="1" dirty="0">
                <a:solidFill>
                  <a:srgbClr val="C00000"/>
                </a:solidFill>
              </a:rPr>
              <a:t>Леонидовна </a:t>
            </a:r>
            <a:r>
              <a:rPr lang="ru-RU" b="1" dirty="0" smtClean="0">
                <a:solidFill>
                  <a:srgbClr val="C00000"/>
                </a:solidFill>
              </a:rPr>
              <a:t>КОРНАЕВА  -</a:t>
            </a:r>
          </a:p>
          <a:p>
            <a:r>
              <a:rPr lang="ru-RU" b="1" dirty="0" smtClean="0"/>
              <a:t>директор </a:t>
            </a:r>
            <a:r>
              <a:rPr lang="ru-RU" b="1" dirty="0"/>
              <a:t>Пушкинской </a:t>
            </a:r>
            <a:r>
              <a:rPr lang="ru-RU" b="1" dirty="0" smtClean="0"/>
              <a:t>школы</a:t>
            </a:r>
            <a:endParaRPr lang="ru-RU" b="1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6" name="Picture 2" descr="C:\Users\Пользователь\Desktop\сайты\vlad15\сош № 7\отправить куратору  23.12\грамоты\Грамота за участие в слете учителей русского языка Северного Кавказ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8856" y="3633320"/>
            <a:ext cx="1536518" cy="21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26834">
            <a:off x="421237" y="3824248"/>
            <a:ext cx="1813420" cy="253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88" t="5713" r="10961" b="6668"/>
          <a:stretch/>
        </p:blipFill>
        <p:spPr bwMode="auto">
          <a:xfrm>
            <a:off x="1907704" y="4690886"/>
            <a:ext cx="1197536" cy="178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171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Пользователь\Desktop\приложения\IMG_157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4704"/>
            <a:ext cx="1800200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283968" y="158031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>
                <a:solidFill>
                  <a:srgbClr val="C00000"/>
                </a:solidFill>
              </a:rPr>
              <a:t>Баскаева</a:t>
            </a:r>
            <a:r>
              <a:rPr lang="ru-RU" sz="2000" b="1" dirty="0">
                <a:solidFill>
                  <a:srgbClr val="C00000"/>
                </a:solidFill>
              </a:rPr>
              <a:t> Лемма </a:t>
            </a:r>
            <a:r>
              <a:rPr lang="ru-RU" sz="2000" b="1" dirty="0" err="1">
                <a:solidFill>
                  <a:srgbClr val="C00000"/>
                </a:solidFill>
              </a:rPr>
              <a:t>Касполатовна</a:t>
            </a:r>
            <a:endParaRPr lang="ru-RU" sz="2000" dirty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 </a:t>
            </a:r>
            <a:r>
              <a:rPr lang="ru-RU" sz="2000" b="1" dirty="0"/>
              <a:t> </a:t>
            </a:r>
            <a:endParaRPr lang="ru-RU" sz="2000" dirty="0"/>
          </a:p>
          <a:p>
            <a:r>
              <a:rPr lang="ru-RU" sz="2000" dirty="0"/>
              <a:t>Учитель английского языка, </a:t>
            </a:r>
            <a:r>
              <a:rPr lang="ru-RU" sz="2000" dirty="0" smtClean="0"/>
              <a:t>заслуженный учитель </a:t>
            </a:r>
            <a:r>
              <a:rPr lang="ru-RU" sz="2000" dirty="0"/>
              <a:t>РСО-Алании, ныне на заслуженном отдыхе.   </a:t>
            </a:r>
          </a:p>
        </p:txBody>
      </p:sp>
      <p:pic>
        <p:nvPicPr>
          <p:cNvPr id="6" name="Рисунок 5" descr="C:\Users\Пользователь\Desktop\сайты\май сайт\фото учителей - 2018\PICT001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49" t="24613" r="40554" b="33915"/>
          <a:stretch/>
        </p:blipFill>
        <p:spPr bwMode="auto">
          <a:xfrm>
            <a:off x="755576" y="3861048"/>
            <a:ext cx="2139930" cy="2160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79850" y="4465603"/>
            <a:ext cx="554461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Будаева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Марица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Аврамовна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Учитель математики,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Почетный работник  общего образования.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13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6" t="2448" r="2128" b="3321"/>
          <a:stretch/>
        </p:blipFill>
        <p:spPr bwMode="auto">
          <a:xfrm>
            <a:off x="1641625" y="1412776"/>
            <a:ext cx="7151428" cy="503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671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764704"/>
            <a:ext cx="667848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837"/>
            <a:r>
              <a:rPr lang="ru-RU" sz="2800" b="1" i="1" dirty="0" smtClean="0">
                <a:solidFill>
                  <a:srgbClr val="002060"/>
                </a:solidFill>
              </a:rPr>
              <a:t>«Мы   увидели коллектив школы будущего.   </a:t>
            </a:r>
          </a:p>
          <a:p>
            <a:pPr algn="just" defTabSz="913837"/>
            <a:r>
              <a:rPr lang="ru-RU" sz="2800" b="1" i="1" dirty="0" smtClean="0">
                <a:solidFill>
                  <a:srgbClr val="002060"/>
                </a:solidFill>
              </a:rPr>
              <a:t>Отношения ученик - учитель  -  это  отношения партнёров,  умеющих слушать   друг   друга,  уважающих   личность  и   мнение оппонента. Учащиеся демонстрируют не только глубокие знания, но и навык глубокого самостоятельного анализа»</a:t>
            </a:r>
          </a:p>
          <a:p>
            <a:pPr algn="just" defTabSz="913837"/>
            <a:endParaRPr lang="ru-RU" sz="2800" b="1" i="1" dirty="0" smtClean="0">
              <a:solidFill>
                <a:srgbClr val="002060"/>
              </a:solidFill>
            </a:endParaRPr>
          </a:p>
          <a:p>
            <a:pPr defTabSz="913837"/>
            <a:r>
              <a:rPr lang="ru-RU" sz="2400" b="1" i="1" dirty="0" smtClean="0">
                <a:solidFill>
                  <a:srgbClr val="301702"/>
                </a:solidFill>
              </a:rPr>
              <a:t>(Семинар руководителей школ республики по инновационной работе   "Новое образование-образование </a:t>
            </a:r>
            <a:r>
              <a:rPr lang="en-US" sz="2400" b="1" i="1" dirty="0" smtClean="0">
                <a:solidFill>
                  <a:srgbClr val="301702"/>
                </a:solidFill>
              </a:rPr>
              <a:t>XXI</a:t>
            </a:r>
            <a:r>
              <a:rPr lang="ru-RU" sz="2400" b="1" i="1" dirty="0" smtClean="0">
                <a:solidFill>
                  <a:srgbClr val="301702"/>
                </a:solidFill>
              </a:rPr>
              <a:t> века)</a:t>
            </a:r>
            <a:endParaRPr lang="ru-RU" sz="2400" b="1" i="1" dirty="0">
              <a:solidFill>
                <a:srgbClr val="3017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746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458" y="1136143"/>
            <a:ext cx="3874957" cy="951137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/>
              <a:t> </a:t>
            </a:r>
            <a:br>
              <a:rPr lang="ru-RU" sz="2000" dirty="0"/>
            </a:br>
            <a:r>
              <a:rPr lang="ru-RU" sz="2000" dirty="0" smtClean="0"/>
              <a:t> </a:t>
            </a:r>
            <a:r>
              <a:rPr lang="ru-RU" sz="2200" b="1" dirty="0" smtClean="0"/>
              <a:t>1941  год… </a:t>
            </a:r>
            <a:r>
              <a:rPr lang="ru-RU" sz="2200" dirty="0" smtClean="0"/>
              <a:t> </a:t>
            </a:r>
            <a:r>
              <a:rPr lang="ru-RU" sz="2200" b="1" dirty="0" smtClean="0"/>
              <a:t>Все </a:t>
            </a:r>
            <a:r>
              <a:rPr lang="ru-RU" sz="2200" b="1" dirty="0"/>
              <a:t>выпускники </a:t>
            </a:r>
            <a:r>
              <a:rPr lang="ru-RU" sz="2200" b="1" dirty="0" smtClean="0"/>
              <a:t>и  учителя  </a:t>
            </a:r>
            <a:r>
              <a:rPr lang="ru-RU" sz="2200" b="1" dirty="0"/>
              <a:t>ушли на фронт...  и   встали на защиту Родины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88482" y="2964464"/>
            <a:ext cx="6112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Среди питомцев школы два Героя Советского Союза – гвардии генерал-майор </a:t>
            </a:r>
            <a:r>
              <a:rPr lang="ru-RU" sz="2000" b="1" dirty="0" err="1"/>
              <a:t>Аршинцев</a:t>
            </a:r>
            <a:r>
              <a:rPr lang="ru-RU" sz="2000" b="1" dirty="0"/>
              <a:t> Борис Никитович и  </a:t>
            </a:r>
            <a:r>
              <a:rPr lang="ru-RU" sz="2000" b="1" dirty="0" smtClean="0"/>
              <a:t>капитан Коняхин </a:t>
            </a:r>
            <a:r>
              <a:rPr lang="ru-RU" sz="2000" b="1" dirty="0"/>
              <a:t>Василий Дмитриевич.  </a:t>
            </a:r>
            <a:endParaRPr lang="ru-RU" sz="2000" b="1" dirty="0" smtClean="0">
              <a:effectLst/>
            </a:endParaRPr>
          </a:p>
        </p:txBody>
      </p:sp>
      <p:pic>
        <p:nvPicPr>
          <p:cNvPr id="5" name="Рисунок 4" descr="H:\наш проект\P118087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65" t="2995" r="3587" b="7764"/>
          <a:stretch/>
        </p:blipFill>
        <p:spPr bwMode="auto">
          <a:xfrm>
            <a:off x="6573054" y="4300298"/>
            <a:ext cx="2232248" cy="19393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68269" y="5882947"/>
            <a:ext cx="3441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Николай Михайлович Катков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4910" y="5914804"/>
            <a:ext cx="8100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/>
          </a:p>
          <a:p>
            <a:r>
              <a:rPr lang="ru-RU" sz="2000" b="1" dirty="0" smtClean="0"/>
              <a:t> Погиб </a:t>
            </a:r>
            <a:r>
              <a:rPr lang="ru-RU" sz="2000" b="1" dirty="0"/>
              <a:t>при исполнении </a:t>
            </a:r>
            <a:r>
              <a:rPr lang="ru-RU" sz="2000" b="1" dirty="0" smtClean="0"/>
              <a:t>интернационального </a:t>
            </a:r>
            <a:r>
              <a:rPr lang="ru-RU" sz="2000" b="1" dirty="0"/>
              <a:t>долга в Афганистане</a:t>
            </a:r>
            <a:r>
              <a:rPr lang="ru-RU" b="1" dirty="0"/>
              <a:t>.</a:t>
            </a:r>
          </a:p>
        </p:txBody>
      </p:sp>
      <p:pic>
        <p:nvPicPr>
          <p:cNvPr id="1026" name="Picture 2" descr="C:\Users\Пользователь\Desktop\презнтация на конкурс\Коняхин Василий Дмитрие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6302" y="3408142"/>
            <a:ext cx="1072055" cy="157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03598" y="5067146"/>
            <a:ext cx="1497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Коняхин В.Д.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Users\Пользователь\Desktop\презнтация на конкурс\Борис_Никитович_Аршинце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60781"/>
            <a:ext cx="1545544" cy="163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4721" y="4300298"/>
            <a:ext cx="1686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Аршинцев</a:t>
            </a:r>
            <a:r>
              <a:rPr lang="ru-RU" b="1" dirty="0" smtClean="0">
                <a:solidFill>
                  <a:srgbClr val="C00000"/>
                </a:solidFill>
              </a:rPr>
              <a:t> Б.Н.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Пользователь\Desktop\для лены\наш проект\готовые\фото\20151212_1502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41" r="8490" b="4485"/>
          <a:stretch/>
        </p:blipFill>
        <p:spPr bwMode="auto">
          <a:xfrm>
            <a:off x="6012160" y="476672"/>
            <a:ext cx="2793142" cy="227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444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72413" y="2823266"/>
            <a:ext cx="16240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C00000"/>
                </a:solidFill>
              </a:rPr>
              <a:t>Туган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Сохиев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 rot="10800000" flipV="1">
            <a:off x="2203159" y="1216824"/>
            <a:ext cx="424577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Главный дирижер,  музыкальный руководитель Большого театра России, Народный артист РСО-Алания,  Кавалер ордена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заслуги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(Франция).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07" t="7170" r="10136" b="23301"/>
          <a:stretch/>
        </p:blipFill>
        <p:spPr bwMode="auto">
          <a:xfrm>
            <a:off x="527869" y="2816336"/>
            <a:ext cx="1473958" cy="17909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2102542" y="34069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Народный  артист  Северной Осетии. Профессиональный </a:t>
            </a:r>
            <a:r>
              <a:rPr lang="ru-RU" b="1" dirty="0" err="1"/>
              <a:t>актѐр</a:t>
            </a:r>
            <a:r>
              <a:rPr lang="ru-RU" b="1" dirty="0"/>
              <a:t>, музыкант. Признан национальным достоянием Республики Осетия.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22932" y="5540171"/>
            <a:ext cx="5426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Первая  </a:t>
            </a:r>
            <a:r>
              <a:rPr lang="ru-RU" b="1" dirty="0"/>
              <a:t>в истории творческой жизни Осетии обладательницей  самой престижной телевизионной премии  «ТЭФИ - Регион».  </a:t>
            </a:r>
          </a:p>
        </p:txBody>
      </p:sp>
      <p:pic>
        <p:nvPicPr>
          <p:cNvPr id="21508" name="Picture 4" descr="C:\Users\Пользователь\Desktop\2018-19сайт школ\02.12.18 сош № 7 на сайт\Ирина  Кабулова\BWUK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2750" y="4200963"/>
            <a:ext cx="1924361" cy="199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www.klassik-in-berlin.de/bilder/artists/tugan-sokhie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39" t="6979" r="19426"/>
          <a:stretch/>
        </p:blipFill>
        <p:spPr bwMode="auto">
          <a:xfrm>
            <a:off x="6485268" y="620688"/>
            <a:ext cx="2275442" cy="208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46643" y="4612283"/>
            <a:ext cx="16364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Олег </a:t>
            </a:r>
            <a:r>
              <a:rPr lang="ru-RU" sz="2000" b="1" dirty="0" err="1" smtClean="0">
                <a:solidFill>
                  <a:srgbClr val="C00000"/>
                </a:solidFill>
              </a:rPr>
              <a:t>Тайсаев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96726" y="6263446"/>
            <a:ext cx="1998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Ирина </a:t>
            </a:r>
            <a:r>
              <a:rPr lang="ru-RU" sz="2000" b="1" dirty="0" err="1" smtClean="0">
                <a:solidFill>
                  <a:srgbClr val="C00000"/>
                </a:solidFill>
              </a:rPr>
              <a:t>Кабулова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30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i.ytimg.com/vi/R6BCMqQIsj0/sd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47" t="13105" r="25900" b="15850"/>
          <a:stretch/>
        </p:blipFill>
        <p:spPr bwMode="auto">
          <a:xfrm>
            <a:off x="6759805" y="973097"/>
            <a:ext cx="1872208" cy="202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63636" y="179815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Изучение </a:t>
            </a:r>
            <a:r>
              <a:rPr lang="ru-RU" b="1" dirty="0"/>
              <a:t>и </a:t>
            </a:r>
            <a:r>
              <a:rPr lang="ru-RU" b="1" dirty="0" smtClean="0"/>
              <a:t>популяризация </a:t>
            </a:r>
            <a:r>
              <a:rPr lang="ru-RU" b="1" dirty="0"/>
              <a:t>через Интернет осетинского языка и традиций, </a:t>
            </a:r>
            <a:r>
              <a:rPr lang="ru-RU" b="1" dirty="0" smtClean="0"/>
              <a:t>   </a:t>
            </a:r>
            <a:r>
              <a:rPr lang="ru-RU" b="1" dirty="0"/>
              <a:t>инициатор  и </a:t>
            </a:r>
            <a:r>
              <a:rPr lang="ru-RU" b="1" dirty="0" err="1"/>
              <a:t>соадминистратор</a:t>
            </a:r>
            <a:r>
              <a:rPr lang="ru-RU" b="1" dirty="0"/>
              <a:t>  </a:t>
            </a:r>
            <a:r>
              <a:rPr lang="ru-RU" b="1" u="sng" dirty="0">
                <a:hlinkClick r:id="rId3" tooltip="статья русской Википедии"/>
              </a:rPr>
              <a:t>осетинской  Википедии</a:t>
            </a:r>
            <a:r>
              <a:rPr lang="ru-RU" b="1" dirty="0"/>
              <a:t>   os.wikipedia.org.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 l="39732" t="48062" r="37796" b="27111"/>
          <a:stretch>
            <a:fillRect/>
          </a:stretch>
        </p:blipFill>
        <p:spPr bwMode="auto">
          <a:xfrm>
            <a:off x="525818" y="3861048"/>
            <a:ext cx="2538479" cy="171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491880" y="3861048"/>
            <a:ext cx="48306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Обладатель </a:t>
            </a:r>
            <a:r>
              <a:rPr lang="ru-RU" b="1" dirty="0"/>
              <a:t>почетного серебряного знака отличия Всероссийского конкурса «Национальное достояние России», </a:t>
            </a:r>
            <a:r>
              <a:rPr lang="ru-RU" b="1" dirty="0" smtClean="0"/>
              <a:t>   призер  </a:t>
            </a:r>
            <a:r>
              <a:rPr lang="ru-RU" b="1" dirty="0"/>
              <a:t>Всероссийской олимпиады по литературе и победительницей во Всероссийской Телевизионной гуманитарной олимпиаде школьников «Умницы и умники».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759805" y="2998486"/>
            <a:ext cx="1898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Вячеслав Иванов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0132" y="5877272"/>
            <a:ext cx="2166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Маргарита </a:t>
            </a:r>
            <a:r>
              <a:rPr lang="ru-RU" b="1" dirty="0" err="1" smtClean="0">
                <a:solidFill>
                  <a:srgbClr val="C00000"/>
                </a:solidFill>
              </a:rPr>
              <a:t>Тамаева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1308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/>
          <a:srcRect l="20861" t="30526" r="41858" b="23947"/>
          <a:stretch/>
        </p:blipFill>
        <p:spPr bwMode="auto">
          <a:xfrm>
            <a:off x="534148" y="2456892"/>
            <a:ext cx="2935595" cy="2088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0186" y="4678305"/>
            <a:ext cx="3483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</a:rPr>
              <a:t>Цахилов</a:t>
            </a:r>
            <a:r>
              <a:rPr lang="ru-RU" b="1" dirty="0">
                <a:solidFill>
                  <a:srgbClr val="C00000"/>
                </a:solidFill>
              </a:rPr>
              <a:t> Розенберг Харитонович</a:t>
            </a:r>
          </a:p>
        </p:txBody>
      </p:sp>
      <p:pic>
        <p:nvPicPr>
          <p:cNvPr id="4098" name="Picture 2" descr="C:\Users\Пользователь\Desktop\карсанов\DSC07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8997" y="422117"/>
            <a:ext cx="3525411" cy="295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карсанов\DSC074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4004" y="4005064"/>
            <a:ext cx="4077463" cy="25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48016" y="3421304"/>
            <a:ext cx="1867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Карсанов</a:t>
            </a:r>
            <a:r>
              <a:rPr lang="ru-RU" b="1" dirty="0" smtClean="0">
                <a:solidFill>
                  <a:srgbClr val="C00000"/>
                </a:solidFill>
              </a:rPr>
              <a:t> Руслан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8624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:\10.11 проект\Они учились в Пушкинской\Мирзоев\влад\влад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9551" y="208157"/>
            <a:ext cx="1478915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23010" y="752531"/>
            <a:ext cx="48712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Мастер спорта России по фигурному катанию на коньках,  многократный победитель и призёр всероссийских и международных соревнований, первый фигурист из Северной Осетии, добившийся </a:t>
            </a:r>
            <a:r>
              <a:rPr lang="ru-RU" b="1" dirty="0" smtClean="0"/>
              <a:t>  </a:t>
            </a:r>
            <a:r>
              <a:rPr lang="ru-RU" b="1" dirty="0"/>
              <a:t>высоких результатов 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6" name="Рисунок 5" descr="https://opt-10379.ssl.1c-bitrix-cdn.ru/upload/iblock/d7e/d7ec42a2aca5968974514644f7dc69d8.jpg?15205274535618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7" t="4110" r="23999"/>
          <a:stretch/>
        </p:blipFill>
        <p:spPr bwMode="auto">
          <a:xfrm>
            <a:off x="899592" y="3789040"/>
            <a:ext cx="2110740" cy="15817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5380672"/>
            <a:ext cx="51480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Лучшая  шпажистка </a:t>
            </a:r>
            <a:r>
              <a:rPr lang="ru-RU" b="1" dirty="0" smtClean="0"/>
              <a:t>от сборной команды России на юниорском первенстве </a:t>
            </a:r>
            <a:r>
              <a:rPr lang="ru-RU" b="1" dirty="0" smtClean="0"/>
              <a:t>Европы,  </a:t>
            </a:r>
            <a:r>
              <a:rPr lang="ru-RU" b="1" dirty="0" smtClean="0"/>
              <a:t>победительница    Кубка мира по фехтованию среди юниоров во французском Дижоне</a:t>
            </a:r>
            <a:r>
              <a:rPr lang="ru-RU" dirty="0" smtClean="0"/>
              <a:t>. </a:t>
            </a:r>
            <a:r>
              <a:rPr lang="ru-RU" b="1" dirty="0" smtClean="0"/>
              <a:t> </a:t>
            </a:r>
            <a:endParaRPr lang="ru-RU" dirty="0" smtClean="0"/>
          </a:p>
          <a:p>
            <a:endParaRPr lang="ru-RU" b="1" dirty="0"/>
          </a:p>
        </p:txBody>
      </p:sp>
      <p:pic>
        <p:nvPicPr>
          <p:cNvPr id="10" name="Рисунок 9" descr="http://www.pulsosetii.ru/images/uploads/679888_thumb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1571625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2267744" y="2420888"/>
            <a:ext cx="42071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Победительница первенства России, серебряный призер первенства мира среди </a:t>
            </a:r>
            <a:r>
              <a:rPr lang="ru-RU" b="1" dirty="0" smtClean="0"/>
              <a:t>кадетов     по тхэквондо,     </a:t>
            </a:r>
            <a:r>
              <a:rPr lang="ru-RU" b="1" dirty="0"/>
              <a:t>кандидат  в мастера спорта. </a:t>
            </a:r>
          </a:p>
          <a:p>
            <a:r>
              <a:rPr lang="ru-RU" b="1" dirty="0"/>
              <a:t> </a:t>
            </a:r>
          </a:p>
        </p:txBody>
      </p:sp>
      <p:pic>
        <p:nvPicPr>
          <p:cNvPr id="23554" name="Picture 2" descr="http://sovch.chuvashia.com/wp-content/uploads/2016/03/%D0%A2%D0%BE%D0%BF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84984"/>
            <a:ext cx="2695477" cy="151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652120" y="5229200"/>
            <a:ext cx="349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Член  </a:t>
            </a:r>
            <a:r>
              <a:rPr lang="ru-RU" b="1" dirty="0"/>
              <a:t>сборной команды России по легкой атлетике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720642" y="2437285"/>
            <a:ext cx="2215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Владислав Мирзоев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4437112"/>
            <a:ext cx="1840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Марина </a:t>
            </a:r>
            <a:r>
              <a:rPr lang="ru-RU" b="1" dirty="0" err="1" smtClean="0">
                <a:solidFill>
                  <a:srgbClr val="C00000"/>
                </a:solidFill>
              </a:rPr>
              <a:t>Кесаева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3284984"/>
            <a:ext cx="1955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Амина </a:t>
            </a:r>
            <a:r>
              <a:rPr lang="ru-RU" b="1" dirty="0" err="1" smtClean="0">
                <a:solidFill>
                  <a:srgbClr val="C00000"/>
                </a:solidFill>
              </a:rPr>
              <a:t>Черчесова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660232" y="4869160"/>
            <a:ext cx="1622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Марина </a:t>
            </a:r>
            <a:r>
              <a:rPr lang="ru-RU" b="1" dirty="0" err="1" smtClean="0">
                <a:solidFill>
                  <a:srgbClr val="C00000"/>
                </a:solidFill>
              </a:rPr>
              <a:t>Шиян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7423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5085184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  <a:p>
            <a:pPr lvl="0"/>
            <a:r>
              <a:rPr lang="ru-RU" sz="3400" b="1" dirty="0" smtClean="0">
                <a:solidFill>
                  <a:srgbClr val="002060"/>
                </a:solidFill>
              </a:rPr>
              <a:t>Школа   имеет </a:t>
            </a:r>
            <a:r>
              <a:rPr lang="ru-RU" sz="3400" b="1" dirty="0">
                <a:solidFill>
                  <a:srgbClr val="002060"/>
                </a:solidFill>
              </a:rPr>
              <a:t>богатую и давнюю историю, бережно хранящуюся в школьно музее, со дня её основания и по сей день;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</a:rPr>
              <a:t> </a:t>
            </a:r>
            <a:r>
              <a:rPr lang="ru-RU" sz="3400" b="1" dirty="0" smtClean="0">
                <a:solidFill>
                  <a:srgbClr val="002060"/>
                </a:solidFill>
              </a:rPr>
              <a:t>Школа </a:t>
            </a:r>
            <a:r>
              <a:rPr lang="ru-RU" sz="3400" b="1" dirty="0">
                <a:solidFill>
                  <a:srgbClr val="002060"/>
                </a:solidFill>
              </a:rPr>
              <a:t>всегда славилась атмосферой творческого поиска, культом знаний и верности традициям;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</a:rPr>
              <a:t>Высокий </a:t>
            </a:r>
            <a:r>
              <a:rPr lang="ru-RU" sz="3400" b="1" dirty="0">
                <a:solidFill>
                  <a:srgbClr val="002060"/>
                </a:solidFill>
              </a:rPr>
              <a:t>уровень знаний, получаемый в школе, подтверждается высокой квалификацией учителей и результатами ученических достижений;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</a:rPr>
              <a:t> Для </a:t>
            </a:r>
            <a:r>
              <a:rPr lang="ru-RU" sz="3400" b="1" dirty="0">
                <a:solidFill>
                  <a:srgbClr val="002060"/>
                </a:solidFill>
              </a:rPr>
              <a:t>многих учеников </a:t>
            </a:r>
            <a:r>
              <a:rPr lang="ru-RU" sz="3400" b="1" dirty="0" smtClean="0">
                <a:solidFill>
                  <a:srgbClr val="002060"/>
                </a:solidFill>
              </a:rPr>
              <a:t>школа </a:t>
            </a:r>
            <a:r>
              <a:rPr lang="ru-RU" sz="3400" b="1" dirty="0">
                <a:solidFill>
                  <a:srgbClr val="002060"/>
                </a:solidFill>
              </a:rPr>
              <a:t>стала стартовой площадкой для развития их творческого потенциала;</a:t>
            </a:r>
          </a:p>
          <a:p>
            <a:pPr lvl="0"/>
            <a:r>
              <a:rPr lang="ru-RU" sz="3400" b="1" dirty="0" smtClean="0">
                <a:solidFill>
                  <a:srgbClr val="002060"/>
                </a:solidFill>
              </a:rPr>
              <a:t>Школа </a:t>
            </a:r>
            <a:r>
              <a:rPr lang="ru-RU" sz="3400" b="1" dirty="0">
                <a:solidFill>
                  <a:srgbClr val="002060"/>
                </a:solidFill>
              </a:rPr>
              <a:t>имеет множество благодарных учеников, которые разлетелись по разным городам и странам, но не утратили с ней связь.</a:t>
            </a:r>
          </a:p>
          <a:p>
            <a:r>
              <a:rPr lang="ru-RU" dirty="0"/>
              <a:t>      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46068" y="548680"/>
            <a:ext cx="2850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Выводы: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13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002060"/>
                </a:solidFill>
              </a:rPr>
              <a:t>Пушкинская </a:t>
            </a:r>
            <a:r>
              <a:rPr lang="ru-RU" sz="3600" b="1" dirty="0">
                <a:solidFill>
                  <a:srgbClr val="002060"/>
                </a:solidFill>
              </a:rPr>
              <a:t>школа оправдывает свой высокий статус и является для учеников не только источником прочных знаний, но главное, она  имеет своё лицо, оказывает на своих учащихся положительное влияние, формируя их индивидуальность и мировоззрение. 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620688"/>
            <a:ext cx="5321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Главный </a:t>
            </a:r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вывод:  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527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презнтация на конкурс\IMG_2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41057">
            <a:off x="5120868" y="572805"/>
            <a:ext cx="2836861" cy="210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презнтация на конкурс\IMG_2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36811">
            <a:off x="706427" y="2205023"/>
            <a:ext cx="294658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презнтация на конкурс\IMG_25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62847"/>
            <a:ext cx="422273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588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3701223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627227"/>
            <a:ext cx="61561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Любимая школа!</a:t>
            </a:r>
          </a:p>
          <a:p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Мы взрослеем, но ты не стареешь,</a:t>
            </a:r>
          </a:p>
          <a:p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А становишься    все милей!</a:t>
            </a:r>
          </a:p>
          <a:p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Я хочу, чтобы ты выпускала</a:t>
            </a:r>
          </a:p>
          <a:p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Добрых, умных и честных людей!</a:t>
            </a:r>
          </a:p>
        </p:txBody>
      </p:sp>
    </p:spTree>
    <p:extLst>
      <p:ext uri="{BB962C8B-B14F-4D97-AF65-F5344CB8AC3E}">
        <p14:creationId xmlns:p14="http://schemas.microsoft.com/office/powerpoint/2010/main" xmlns="" val="93371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290548" y="2132856"/>
            <a:ext cx="4337277" cy="265999"/>
          </a:xfrm>
          <a:prstGeom prst="rect">
            <a:avLst/>
          </a:prstGeom>
        </p:spPr>
        <p:txBody>
          <a:bodyPr lIns="65306" tIns="32653" rIns="65306" bIns="32653">
            <a:spAutoFit/>
          </a:bodyPr>
          <a:lstStyle/>
          <a:p>
            <a:pPr algn="just" defTabSz="913837">
              <a:defRPr/>
            </a:pPr>
            <a:r>
              <a:rPr lang="ru-RU" sz="13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«…</a:t>
            </a:r>
            <a:r>
              <a:rPr lang="ru-RU" sz="13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24</a:t>
            </a:r>
            <a:endParaRPr lang="ru-RU" sz="13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9" descr="школа№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7544" y="2564904"/>
            <a:ext cx="3333066" cy="215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779912" y="1844824"/>
            <a:ext cx="51408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женская школа города,</a:t>
            </a:r>
          </a:p>
          <a:p>
            <a:pPr lvl="0" eaLnBrk="0" hangingPunct="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экспериментальная школа с   изучением стенографии, психологии, </a:t>
            </a:r>
          </a:p>
          <a:p>
            <a:pPr lvl="0" eaLnBrk="0" hangingPunct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логики. </a:t>
            </a:r>
          </a:p>
          <a:p>
            <a:pPr lvl="0" eaLnBrk="0" hangingPunct="0">
              <a:buFontTx/>
              <a:buChar char="-"/>
            </a:pPr>
            <a:r>
              <a:rPr lang="ru-RU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Первый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кружок юннатов,  участников</a:t>
            </a:r>
          </a:p>
          <a:p>
            <a:pPr lvl="0" eaLnBrk="0" hangingPunct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ВДНХ.</a:t>
            </a:r>
          </a:p>
          <a:p>
            <a:pPr lvl="0" eaLnBrk="0" hangingPunct="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1963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 – Политехническая школа в составе 9-10-х классов с трудовым  обучением в швейной, столярной и слесарной мастерских..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 </a:t>
            </a:r>
            <a:r>
              <a:rPr lang="ru-RU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1969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 -  школа с углубленным изучением  отдельных предметов на английском языке.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5776" y="906179"/>
            <a:ext cx="5976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Перелистывая архивные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документы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любовно собранные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школьном музее, часто встречаешь 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слово  «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ПЕРВЫЙ»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xmlns="" val="247758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836712"/>
            <a:ext cx="8208912" cy="53245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800" b="1" cap="none" spc="0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28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Объект </a:t>
            </a:r>
            <a:r>
              <a:rPr lang="ru-RU" sz="28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нашего исследования – </a:t>
            </a:r>
            <a:r>
              <a:rPr lang="ru-RU" sz="28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учителя и ученики школы № 7</a:t>
            </a:r>
            <a:r>
              <a:rPr lang="ru-RU" sz="2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algn="just"/>
            <a:r>
              <a:rPr lang="ru-RU" sz="28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</a:t>
            </a:r>
            <a:r>
              <a:rPr lang="ru-RU" sz="28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Предмет исследования – </a:t>
            </a:r>
            <a:r>
              <a:rPr lang="ru-RU" sz="28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судьбы учителей и учеников школы.</a:t>
            </a:r>
          </a:p>
          <a:p>
            <a:pPr algn="just"/>
            <a:r>
              <a:rPr lang="ru-RU" sz="28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Гипотеза – </a:t>
            </a:r>
            <a:r>
              <a:rPr lang="ru-RU" sz="28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школа  с давними добрыми традициями  способна оказать неоценимое влияние на учеников в плане становления и выбора дальнейшего жизненного пути.</a:t>
            </a:r>
          </a:p>
          <a:p>
            <a:pPr algn="just"/>
            <a:r>
              <a:rPr lang="ru-RU" sz="28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Цель  работы   – </a:t>
            </a:r>
            <a:r>
              <a:rPr lang="ru-RU" sz="28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определить роль школы в формировании интеллектуального потенциала и нравственных ценностей её учащихся.</a:t>
            </a:r>
            <a:r>
              <a:rPr lang="ru-RU" sz="32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87170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0240" y="1720840"/>
            <a:ext cx="8523519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-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изучить историю создания Пушкинской школы;</a:t>
            </a:r>
          </a:p>
          <a:p>
            <a:r>
              <a:rPr lang="ru-RU" sz="28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-исследовать данные школьного музея, связанные с историей школы, её учителями и выпускниками;</a:t>
            </a:r>
          </a:p>
          <a:p>
            <a:r>
              <a:rPr lang="ru-RU" sz="28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- проанализировать направления деятельности выпускников школы и их достижения;</a:t>
            </a:r>
          </a:p>
          <a:p>
            <a:r>
              <a:rPr lang="ru-RU" sz="28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- определить степень влияния школьной обстановки, личности учителя и   системы обучения на ученический коллектив.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30054" y="692696"/>
            <a:ext cx="2517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Задачи: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363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Пользователь\Desktop\2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76213">
            <a:off x="2527385" y="517839"/>
            <a:ext cx="1910356" cy="2512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Пользователь\Desktop\1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0851"/>
            <a:ext cx="4067619" cy="504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5306831" y="132492"/>
            <a:ext cx="2597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1899 </a:t>
            </a:r>
            <a:r>
              <a:rPr lang="ru-RU" sz="2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год… </a:t>
            </a:r>
            <a:endParaRPr lang="ru-RU" sz="2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Picture 2" descr="C:\Users\Пользователь\Desktop\для лены\наш проект\готовые\фото\20151209_1528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528" y="4213241"/>
            <a:ext cx="3549576" cy="22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68603" y="3176851"/>
            <a:ext cx="2532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1969</a:t>
            </a:r>
            <a:r>
              <a:rPr lang="ru-RU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год…</a:t>
            </a:r>
            <a:endParaRPr lang="ru-RU" sz="2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7950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60858" y="1278919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279525">
              <a:defRPr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«…24   сентября   в     3   части     города Владикавказа, по </a:t>
            </a:r>
            <a:r>
              <a:rPr 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Кизлярской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улице, в доме     </a:t>
            </a:r>
            <a:r>
              <a:rPr 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Шклярского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с    разрешения попечителя   Кавказского      учебного округа   ОТКРЫВАЕТСЯ   </a:t>
            </a:r>
            <a:r>
              <a:rPr 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одноклассное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городское       приходское         имени А.С.ПУШКИНА  УЧИЛИЩЕ,  куда  будут приниматься  дети  обоего пола всех сословий  и  вероисповеданий, нигде не  учившиеся,  в  возрасте от 8 до 10 лет. Заявления об определении детей в    училище    принимаются   с         12 сентября в его помещении учителем г-м </a:t>
            </a:r>
            <a:r>
              <a:rPr 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Звонарёвым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6" name="Picture 4" descr="здание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395536" y="2276872"/>
            <a:ext cx="3743325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2604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07704" y="260648"/>
            <a:ext cx="67687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Г</a:t>
            </a: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оды с 1899  по 1924  в   истории нашей Пушкинской школы можно по праву назвать «</a:t>
            </a:r>
            <a:r>
              <a:rPr lang="ru-RU" sz="2000" b="1" dirty="0" err="1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звонарёвским</a:t>
            </a: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» периодом. </a:t>
            </a:r>
            <a:endParaRPr lang="ru-RU" sz="20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just" eaLnBrk="0" hangingPunct="0"/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Это заслуга первого учителя и первого заведующего, что уже через несколько лет после создания училища о нём заговорили как о лучшем учебном заведении. </a:t>
            </a:r>
            <a:endParaRPr lang="ru-RU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4098" name="Picture 2" descr="C:\Users\Пользователь\Desktop\для лены\наш проект\готовые\фото\20151209_153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654" y="2708920"/>
            <a:ext cx="5244490" cy="376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830928" y="3998387"/>
            <a:ext cx="23419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Первый </a:t>
            </a:r>
            <a:r>
              <a:rPr lang="ru-RU" sz="2400" b="1" dirty="0">
                <a:solidFill>
                  <a:srgbClr val="C00000"/>
                </a:solidFill>
              </a:rPr>
              <a:t>выпуск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7 </a:t>
            </a:r>
            <a:r>
              <a:rPr lang="ru-RU" sz="2400" b="1" dirty="0">
                <a:solidFill>
                  <a:srgbClr val="C00000"/>
                </a:solidFill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xmlns="" val="133823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фролков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6732240" y="260648"/>
            <a:ext cx="2046286" cy="2523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C:\Users\Пользователь\Desktop\для лены\наш проект\готовые\фото\20151212_1516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27" t="24653" r="26271" b="15449"/>
          <a:stretch/>
        </p:blipFill>
        <p:spPr bwMode="auto">
          <a:xfrm>
            <a:off x="6516216" y="3817262"/>
            <a:ext cx="1944216" cy="281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09410" y="476672"/>
            <a:ext cx="294689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Звонарев С.Л. – 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первый директор</a:t>
            </a:r>
            <a:endParaRPr lang="ru-RU" sz="2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3808880" cy="271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C:\Users\Пользователь\Desktop\для лены\наш проект\готовые\фото\20151212_1511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73" t="6735" r="6385" b="15991"/>
          <a:stretch/>
        </p:blipFill>
        <p:spPr bwMode="auto">
          <a:xfrm>
            <a:off x="3152978" y="1430779"/>
            <a:ext cx="3566132" cy="276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658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852</Words>
  <Application>Microsoft Office PowerPoint</Application>
  <PresentationFormat>Экран (4:3)</PresentationFormat>
  <Paragraphs>103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   1941  год…  Все выпускники и  учителя  ушли на фронт...  и   встали на защиту Родины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рита</cp:lastModifiedBy>
  <cp:revision>41</cp:revision>
  <dcterms:created xsi:type="dcterms:W3CDTF">2018-12-07T17:51:46Z</dcterms:created>
  <dcterms:modified xsi:type="dcterms:W3CDTF">2018-12-10T05:15:28Z</dcterms:modified>
</cp:coreProperties>
</file>